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72" r:id="rId2"/>
    <p:sldId id="446" r:id="rId3"/>
    <p:sldId id="293" r:id="rId4"/>
    <p:sldId id="295" r:id="rId5"/>
    <p:sldId id="423" r:id="rId6"/>
    <p:sldId id="424" r:id="rId7"/>
    <p:sldId id="425" r:id="rId8"/>
    <p:sldId id="297" r:id="rId9"/>
    <p:sldId id="299" r:id="rId10"/>
    <p:sldId id="433" r:id="rId11"/>
    <p:sldId id="434" r:id="rId12"/>
    <p:sldId id="447" r:id="rId13"/>
    <p:sldId id="448" r:id="rId14"/>
    <p:sldId id="449" r:id="rId15"/>
    <p:sldId id="450" r:id="rId16"/>
    <p:sldId id="442" r:id="rId17"/>
    <p:sldId id="469" r:id="rId18"/>
    <p:sldId id="470" r:id="rId19"/>
    <p:sldId id="466" r:id="rId20"/>
    <p:sldId id="471" r:id="rId21"/>
    <p:sldId id="476" r:id="rId22"/>
    <p:sldId id="477" r:id="rId23"/>
    <p:sldId id="454" r:id="rId24"/>
    <p:sldId id="456" r:id="rId25"/>
    <p:sldId id="478" r:id="rId26"/>
    <p:sldId id="479" r:id="rId27"/>
    <p:sldId id="480" r:id="rId28"/>
    <p:sldId id="481" r:id="rId29"/>
    <p:sldId id="482" r:id="rId30"/>
    <p:sldId id="458" r:id="rId31"/>
    <p:sldId id="4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EEA"/>
    <a:srgbClr val="9CBEBE"/>
    <a:srgbClr val="3D4952"/>
    <a:srgbClr val="CFEDF0"/>
    <a:srgbClr val="90EDF0"/>
    <a:srgbClr val="011517"/>
    <a:srgbClr val="EF5645"/>
    <a:srgbClr val="003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36"/>
    <p:restoredTop sz="80301"/>
  </p:normalViewPr>
  <p:slideViewPr>
    <p:cSldViewPr snapToGrid="0" snapToObjects="1">
      <p:cViewPr varScale="1">
        <p:scale>
          <a:sx n="176" d="100"/>
          <a:sy n="176" d="100"/>
        </p:scale>
        <p:origin x="1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1994AF-D40F-C049-8F53-8999E12B5AB7}" type="datetimeFigureOut">
              <a:rPr lang="en-US" smtClean="0"/>
              <a:t>8/19/25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30526B-4D11-5B47-ABB8-EA6BDB0149E2}" type="slidenum">
              <a:rPr lang="en-US" smtClean="0"/>
              <a:t>‹#›</a:t>
            </a:fld>
            <a:endParaRPr lang="en-US"/>
          </a:p>
        </p:txBody>
      </p:sp>
    </p:spTree>
    <p:extLst>
      <p:ext uri="{BB962C8B-B14F-4D97-AF65-F5344CB8AC3E}">
        <p14:creationId xmlns:p14="http://schemas.microsoft.com/office/powerpoint/2010/main" val="3671227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 breaker </a:t>
            </a:r>
          </a:p>
        </p:txBody>
      </p:sp>
      <p:sp>
        <p:nvSpPr>
          <p:cNvPr id="4" name="Slide Number Placeholder 3"/>
          <p:cNvSpPr>
            <a:spLocks noGrp="1"/>
          </p:cNvSpPr>
          <p:nvPr>
            <p:ph type="sldNum" sz="quarter" idx="5"/>
          </p:nvPr>
        </p:nvSpPr>
        <p:spPr/>
        <p:txBody>
          <a:bodyPr/>
          <a:lstStyle/>
          <a:p>
            <a:fld id="{3130526B-4D11-5B47-ABB8-EA6BDB0149E2}" type="slidenum">
              <a:rPr lang="en-US" smtClean="0"/>
              <a:t>1</a:t>
            </a:fld>
            <a:endParaRPr lang="en-US"/>
          </a:p>
        </p:txBody>
      </p:sp>
    </p:spTree>
    <p:extLst>
      <p:ext uri="{BB962C8B-B14F-4D97-AF65-F5344CB8AC3E}">
        <p14:creationId xmlns:p14="http://schemas.microsoft.com/office/powerpoint/2010/main" val="314117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41A17-7FBC-B973-66D6-117B9BB80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E33EC-0832-3860-0B1C-A1C960766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B139D-8CF6-E0A2-A26A-F8BF807AD3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F22B30-278D-35E9-26FA-38FF2A4E3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0526B-4D11-5B47-ABB8-EA6BDB014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23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78B36-3DCC-E36B-DC1C-87D2670E8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7E012-6474-9DCA-8742-0BAF86489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A6446-18EB-D477-7D77-394767D1E9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90E7C1-FDCB-C4FF-12ED-B232F351AD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0526B-4D11-5B47-ABB8-EA6BDB014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107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4C597-BAC1-EEC1-5CE2-9E2C9FA24E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3AE83-937E-B1E4-42C0-E2C3250E5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2E309-C135-E921-4331-C2B91B072D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D3EBBF-D55B-89E9-E175-9DD9A45D07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0526B-4D11-5B47-ABB8-EA6BDB014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785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math worksheet where we run through calculating the standard deviation as a warm up for what grad math will be like. Keep it fun and light hearted, this may be easy but that is the point. </a:t>
            </a:r>
          </a:p>
          <a:p>
            <a:endParaRPr lang="en-US" dirty="0"/>
          </a:p>
          <a:p>
            <a:r>
              <a:rPr lang="en-US" dirty="0"/>
              <a:t>Worksheet lives in the google drive. </a:t>
            </a:r>
          </a:p>
          <a:p>
            <a:endParaRPr lang="en-US" dirty="0"/>
          </a:p>
          <a:p>
            <a:r>
              <a:rPr lang="en-US" dirty="0"/>
              <a:t>Remind students that these are just terms they are building familiarity with, and that it is okay to not have everything memorized now. This is their first introduction (or refresher) that will be built on later as their time in the grad program continues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0526B-4D11-5B47-ABB8-EA6BDB014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843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CE0B8-BC6E-4D42-954A-B931C1C688EF}" type="slidenum">
              <a:rPr lang="en-US" smtClean="0"/>
              <a:t>17</a:t>
            </a:fld>
            <a:endParaRPr lang="en-US"/>
          </a:p>
        </p:txBody>
      </p:sp>
    </p:spTree>
    <p:extLst>
      <p:ext uri="{BB962C8B-B14F-4D97-AF65-F5344CB8AC3E}">
        <p14:creationId xmlns:p14="http://schemas.microsoft.com/office/powerpoint/2010/main" val="4229037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CE0B8-BC6E-4D42-954A-B931C1C688EF}" type="slidenum">
              <a:rPr lang="en-US" smtClean="0"/>
              <a:t>19</a:t>
            </a:fld>
            <a:endParaRPr lang="en-US"/>
          </a:p>
        </p:txBody>
      </p:sp>
    </p:spTree>
    <p:extLst>
      <p:ext uri="{BB962C8B-B14F-4D97-AF65-F5344CB8AC3E}">
        <p14:creationId xmlns:p14="http://schemas.microsoft.com/office/powerpoint/2010/main" val="1765811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CE0B8-BC6E-4D42-954A-B931C1C688EF}" type="slidenum">
              <a:rPr lang="en-US" smtClean="0"/>
              <a:t>20</a:t>
            </a:fld>
            <a:endParaRPr lang="en-US"/>
          </a:p>
        </p:txBody>
      </p:sp>
    </p:spTree>
    <p:extLst>
      <p:ext uri="{BB962C8B-B14F-4D97-AF65-F5344CB8AC3E}">
        <p14:creationId xmlns:p14="http://schemas.microsoft.com/office/powerpoint/2010/main" val="18795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CE0B8-BC6E-4D42-954A-B931C1C688EF}" type="slidenum">
              <a:rPr lang="en-US" smtClean="0"/>
              <a:t>22</a:t>
            </a:fld>
            <a:endParaRPr lang="en-US"/>
          </a:p>
        </p:txBody>
      </p:sp>
    </p:spTree>
    <p:extLst>
      <p:ext uri="{BB962C8B-B14F-4D97-AF65-F5344CB8AC3E}">
        <p14:creationId xmlns:p14="http://schemas.microsoft.com/office/powerpoint/2010/main" val="3485866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CE0B8-BC6E-4D42-954A-B931C1C688EF}" type="slidenum">
              <a:rPr lang="en-US" smtClean="0"/>
              <a:t>26</a:t>
            </a:fld>
            <a:endParaRPr lang="en-US"/>
          </a:p>
        </p:txBody>
      </p:sp>
    </p:spTree>
    <p:extLst>
      <p:ext uri="{BB962C8B-B14F-4D97-AF65-F5344CB8AC3E}">
        <p14:creationId xmlns:p14="http://schemas.microsoft.com/office/powerpoint/2010/main" val="714267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CE0B8-BC6E-4D42-954A-B931C1C688EF}" type="slidenum">
              <a:rPr lang="en-US" smtClean="0"/>
              <a:t>28</a:t>
            </a:fld>
            <a:endParaRPr lang="en-US"/>
          </a:p>
        </p:txBody>
      </p:sp>
    </p:spTree>
    <p:extLst>
      <p:ext uri="{BB962C8B-B14F-4D97-AF65-F5344CB8AC3E}">
        <p14:creationId xmlns:p14="http://schemas.microsoft.com/office/powerpoint/2010/main" val="2657527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and Ice breakers </a:t>
            </a:r>
          </a:p>
          <a:p>
            <a:endParaRPr lang="en-US" dirty="0"/>
          </a:p>
          <a:p>
            <a:r>
              <a:rPr lang="en-US" dirty="0"/>
              <a:t>What’s a surprising statistic about yourself (e.g., the number of times you’ve moved, books you've read, etc.)?</a:t>
            </a:r>
          </a:p>
          <a:p>
            <a:endParaRPr lang="en-US" dirty="0"/>
          </a:p>
          <a:p>
            <a:r>
              <a:rPr lang="en-US" dirty="0"/>
              <a:t>If you could visualize one type of personal data for the past year, what would it be (e.g., emotions, productivity, social interactions)?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0526B-4D11-5B47-ABB8-EA6BDB014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018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CE0B8-BC6E-4D42-954A-B931C1C688EF}" type="slidenum">
              <a:rPr lang="en-US" smtClean="0"/>
              <a:t>29</a:t>
            </a:fld>
            <a:endParaRPr lang="en-US"/>
          </a:p>
        </p:txBody>
      </p:sp>
    </p:spTree>
    <p:extLst>
      <p:ext uri="{BB962C8B-B14F-4D97-AF65-F5344CB8AC3E}">
        <p14:creationId xmlns:p14="http://schemas.microsoft.com/office/powerpoint/2010/main" val="539045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CE0B8-BC6E-4D42-954A-B931C1C688EF}" type="slidenum">
              <a:rPr lang="en-US" smtClean="0"/>
              <a:t>31</a:t>
            </a:fld>
            <a:endParaRPr lang="en-US"/>
          </a:p>
        </p:txBody>
      </p:sp>
    </p:spTree>
    <p:extLst>
      <p:ext uri="{BB962C8B-B14F-4D97-AF65-F5344CB8AC3E}">
        <p14:creationId xmlns:p14="http://schemas.microsoft.com/office/powerpoint/2010/main" val="82861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math worksheet where we run through calculating the standard deviation as a warm up for what grad math will be like. Keep it fun and light hearted, this may be easy but that is the point. </a:t>
            </a:r>
          </a:p>
        </p:txBody>
      </p:sp>
      <p:sp>
        <p:nvSpPr>
          <p:cNvPr id="4" name="Slide Number Placeholder 3"/>
          <p:cNvSpPr>
            <a:spLocks noGrp="1"/>
          </p:cNvSpPr>
          <p:nvPr>
            <p:ph type="sldNum" sz="quarter" idx="5"/>
          </p:nvPr>
        </p:nvSpPr>
        <p:spPr/>
        <p:txBody>
          <a:bodyPr/>
          <a:lstStyle/>
          <a:p>
            <a:fld id="{3130526B-4D11-5B47-ABB8-EA6BDB0149E2}" type="slidenum">
              <a:rPr lang="en-US" smtClean="0"/>
              <a:t>3</a:t>
            </a:fld>
            <a:endParaRPr lang="en-US"/>
          </a:p>
        </p:txBody>
      </p:sp>
    </p:spTree>
    <p:extLst>
      <p:ext uri="{BB962C8B-B14F-4D97-AF65-F5344CB8AC3E}">
        <p14:creationId xmlns:p14="http://schemas.microsoft.com/office/powerpoint/2010/main" val="2040882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math worksheet where we run through calculating the standard deviation as a warm up for what grad math will be like. Keep it fun and light hearted, this may be easy but that is the point. </a:t>
            </a:r>
          </a:p>
        </p:txBody>
      </p:sp>
      <p:sp>
        <p:nvSpPr>
          <p:cNvPr id="4" name="Slide Number Placeholder 3"/>
          <p:cNvSpPr>
            <a:spLocks noGrp="1"/>
          </p:cNvSpPr>
          <p:nvPr>
            <p:ph type="sldNum" sz="quarter" idx="5"/>
          </p:nvPr>
        </p:nvSpPr>
        <p:spPr/>
        <p:txBody>
          <a:bodyPr/>
          <a:lstStyle/>
          <a:p>
            <a:fld id="{3130526B-4D11-5B47-ABB8-EA6BDB0149E2}" type="slidenum">
              <a:rPr lang="en-US" smtClean="0"/>
              <a:t>4</a:t>
            </a:fld>
            <a:endParaRPr lang="en-US"/>
          </a:p>
        </p:txBody>
      </p:sp>
    </p:spTree>
    <p:extLst>
      <p:ext uri="{BB962C8B-B14F-4D97-AF65-F5344CB8AC3E}">
        <p14:creationId xmlns:p14="http://schemas.microsoft.com/office/powerpoint/2010/main" val="231380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measures of dispersion</a:t>
            </a:r>
            <a:r>
              <a:rPr lang="en-US" dirty="0"/>
              <a:t>, which help us understand how spread out data points are in a dataset. The two main measures we will focus on are </a:t>
            </a:r>
            <a:r>
              <a:rPr lang="en-US" b="1" dirty="0"/>
              <a:t>Standard Deviation (SD)</a:t>
            </a:r>
            <a:r>
              <a:rPr lang="en-US" dirty="0"/>
              <a:t> and </a:t>
            </a:r>
            <a:r>
              <a:rPr lang="en-US" b="1" dirty="0"/>
              <a:t>Variance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Standard Deviation</a:t>
            </a:r>
            <a:r>
              <a:rPr lang="en-US" dirty="0"/>
              <a:t> is a way to tell us how much the individual data points in a set differ from the average (mean) value of that set. In simpler terms, it shows how "spread out" the numbers are.</a:t>
            </a:r>
          </a:p>
          <a:p>
            <a:pPr marL="171450" indent="-171450">
              <a:buFont typeface="Arial" panose="020B0604020202020204" pitchFamily="34" charset="0"/>
              <a:buChar char="•"/>
            </a:pPr>
            <a:r>
              <a:rPr lang="en-US" b="1" dirty="0"/>
              <a:t>𝑥_</a:t>
            </a:r>
            <a:r>
              <a:rPr lang="en-US" b="1" dirty="0" err="1"/>
              <a:t>i</a:t>
            </a:r>
            <a:r>
              <a:rPr lang="en-US" dirty="0"/>
              <a:t>: These are the individual data points in your dataset.</a:t>
            </a:r>
            <a:r>
              <a:rPr lang="en-US" b="1" dirty="0"/>
              <a:t>𝜇 </a:t>
            </a:r>
          </a:p>
          <a:p>
            <a:pPr marL="171450" indent="-171450">
              <a:buFont typeface="Arial" panose="020B0604020202020204" pitchFamily="34" charset="0"/>
              <a:buChar char="•"/>
            </a:pPr>
            <a:r>
              <a:rPr lang="en-US" b="1" dirty="0"/>
              <a:t>(mu)</a:t>
            </a:r>
            <a:r>
              <a:rPr lang="en-US" dirty="0"/>
              <a:t>: This is the mean (average) of the dataset.</a:t>
            </a:r>
          </a:p>
          <a:p>
            <a:pPr marL="171450" indent="-171450">
              <a:buFont typeface="Arial" panose="020B0604020202020204" pitchFamily="34" charset="0"/>
              <a:buChar char="•"/>
            </a:pPr>
            <a:r>
              <a:rPr lang="en-US" b="1" dirty="0"/>
              <a:t>N</a:t>
            </a:r>
            <a:r>
              <a:rPr lang="en-US" dirty="0"/>
              <a:t>: This is the total number of data points.</a:t>
            </a:r>
          </a:p>
          <a:p>
            <a:pPr marL="171450" indent="-171450">
              <a:buFont typeface="Arial" panose="020B0604020202020204" pitchFamily="34" charset="0"/>
              <a:buChar char="•"/>
            </a:pPr>
            <a:r>
              <a:rPr lang="en-US" b="1" dirty="0"/>
              <a:t>∑(𝑥_𝑖 − 𝜇)^2</a:t>
            </a:r>
            <a:r>
              <a:rPr lang="en-US" dirty="0"/>
              <a:t>: We calculate the difference between each data point and the mean, then square that difference to get rid of any negative values.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Variance</a:t>
            </a:r>
            <a:r>
              <a:rPr lang="en-US" dirty="0"/>
              <a:t> is another measure of dispersion, and it's actually the square of the standard deviation. It tells us the average of the squared differences from the mean.</a:t>
            </a:r>
          </a:p>
          <a:p>
            <a:pPr marL="171450" indent="-171450">
              <a:buFont typeface="Arial" panose="020B0604020202020204" pitchFamily="34" charset="0"/>
              <a:buChar char="•"/>
            </a:pPr>
            <a:r>
              <a:rPr lang="en-US" dirty="0"/>
              <a:t>Variance is useful for many statistical calculations, but because it's based on squared differences, its units are not the same as the original data. That’s why we usually prefer to use standard deviation, which is in the same units as the original data, to describe how spread out the values are.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r>
              <a:rPr lang="en-US" dirty="0"/>
              <a:t>Variance is often easier to work with in mathematical formulas because it doesn't require the square root that standard deviation does. When you're dealing with multiple datasets or more complex statistical methods, variance fits into the calculations more smoothly. For example, in the field of </a:t>
            </a:r>
            <a:r>
              <a:rPr lang="en-US" b="1" dirty="0"/>
              <a:t>machine learning</a:t>
            </a:r>
            <a:r>
              <a:rPr lang="en-US" dirty="0"/>
              <a:t> and </a:t>
            </a:r>
            <a:r>
              <a:rPr lang="en-US" b="1" dirty="0"/>
              <a:t>statistical modeling</a:t>
            </a:r>
            <a:r>
              <a:rPr lang="en-US" dirty="0"/>
              <a:t>, formulas often use variance instead of standard deviation for simplicity.</a:t>
            </a:r>
          </a:p>
          <a:p>
            <a:r>
              <a:rPr lang="en-US" b="1" dirty="0"/>
              <a:t>2. Intermediate Step in Calculating Standard Deviation</a:t>
            </a:r>
          </a:p>
          <a:p>
            <a:r>
              <a:rPr lang="en-US" dirty="0"/>
              <a:t>Variance is an intermediate step toward calculating standard deviation. To compute standard deviation, we first calculate the variance. It’s like the </a:t>
            </a:r>
            <a:r>
              <a:rPr lang="en-US" b="1" dirty="0"/>
              <a:t>building block</a:t>
            </a:r>
            <a:r>
              <a:rPr lang="en-US" dirty="0"/>
              <a:t> for finding SD, which is why understanding variance is so important.</a:t>
            </a:r>
          </a:p>
          <a:p>
            <a:r>
              <a:rPr lang="en-US" b="1" dirty="0"/>
              <a:t>3. Handling Multiple Variables: Covariance and Correlation</a:t>
            </a:r>
          </a:p>
          <a:p>
            <a:r>
              <a:rPr lang="en-US" dirty="0"/>
              <a:t>When you're working with multiple variables, </a:t>
            </a:r>
            <a:r>
              <a:rPr lang="en-US" b="1" dirty="0"/>
              <a:t>covariance</a:t>
            </a:r>
            <a:r>
              <a:rPr lang="en-US" dirty="0"/>
              <a:t> (which measures how two variables vary together) and </a:t>
            </a:r>
            <a:r>
              <a:rPr lang="en-US" b="1" dirty="0"/>
              <a:t>correlation</a:t>
            </a:r>
            <a:r>
              <a:rPr lang="en-US" dirty="0"/>
              <a:t> (a standardized measure of the same thing) are both based on variance. Variance plays a crucial role in defining relationships between different variables.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6</a:t>
            </a:fld>
            <a:endParaRPr lang="en-US"/>
          </a:p>
        </p:txBody>
      </p:sp>
    </p:spTree>
    <p:extLst>
      <p:ext uri="{BB962C8B-B14F-4D97-AF65-F5344CB8AC3E}">
        <p14:creationId xmlns:p14="http://schemas.microsoft.com/office/powerpoint/2010/main" val="172398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math worksheet where we run through calculating the standard deviation as a warm up for what grad math will be like. Keep it fun and light hearted, this may be easy but that is the point.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0526B-4D11-5B47-ABB8-EA6BDB014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85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math worksheet where we run through calculating the standard deviation as a warm up for what grad math will be like. Keep it fun and light hearted, this may be easy but that is the point.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0526B-4D11-5B47-ABB8-EA6BDB014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63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11</a:t>
            </a:fld>
            <a:endParaRPr lang="en-US"/>
          </a:p>
        </p:txBody>
      </p:sp>
    </p:spTree>
    <p:extLst>
      <p:ext uri="{BB962C8B-B14F-4D97-AF65-F5344CB8AC3E}">
        <p14:creationId xmlns:p14="http://schemas.microsoft.com/office/powerpoint/2010/main" val="232253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7E5A7-040B-953D-F739-BEDA4AB17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4F090-F510-C43C-9F36-8EEDE6B4E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6C6049-BB35-DEFA-2CE9-5236E0DD1B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03E43D-7236-D341-1A78-2F1EA86804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0526B-4D11-5B47-ABB8-EA6BDB014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010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BD438E-54C3-1542-AD4D-7C03686E93D3}"/>
              </a:ext>
            </a:extLst>
          </p:cNvPr>
          <p:cNvSpPr/>
          <p:nvPr userDrawn="1"/>
        </p:nvSpPr>
        <p:spPr>
          <a:xfrm>
            <a:off x="0" y="5624947"/>
            <a:ext cx="12192000" cy="12330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67C29C91-D1E5-C148-B8F1-D5C38B745EF3}"/>
              </a:ext>
            </a:extLst>
          </p:cNvPr>
          <p:cNvSpPr>
            <a:spLocks noGrp="1"/>
          </p:cNvSpPr>
          <p:nvPr>
            <p:ph type="ctrTitle"/>
          </p:nvPr>
        </p:nvSpPr>
        <p:spPr>
          <a:xfrm>
            <a:off x="423745" y="1539061"/>
            <a:ext cx="11269491" cy="922626"/>
          </a:xfrm>
        </p:spPr>
        <p:txBody>
          <a:bodyPr anchor="b" anchorCtr="0">
            <a:normAutofit/>
          </a:bodyPr>
          <a:lstStyle>
            <a:lvl1pPr algn="l">
              <a:defRPr sz="36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2B5F596-65D0-A341-9573-4D5B53D50F7E}"/>
              </a:ext>
            </a:extLst>
          </p:cNvPr>
          <p:cNvSpPr>
            <a:spLocks noGrp="1"/>
          </p:cNvSpPr>
          <p:nvPr>
            <p:ph type="subTitle" idx="1"/>
          </p:nvPr>
        </p:nvSpPr>
        <p:spPr>
          <a:xfrm>
            <a:off x="423745" y="2553763"/>
            <a:ext cx="11269491" cy="894506"/>
          </a:xfrm>
        </p:spPr>
        <p:txBody>
          <a:bodyPr>
            <a:normAutofit/>
          </a:bodyPr>
          <a:lstStyle>
            <a:lvl1pPr marL="0" indent="0" algn="l">
              <a:buNone/>
              <a:defRPr sz="2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98292E38-076C-EB41-8603-A55427D67604}"/>
              </a:ext>
            </a:extLst>
          </p:cNvPr>
          <p:cNvSpPr>
            <a:spLocks noGrp="1"/>
          </p:cNvSpPr>
          <p:nvPr>
            <p:ph type="body" sz="quarter" idx="10" hasCustomPrompt="1"/>
          </p:nvPr>
        </p:nvSpPr>
        <p:spPr>
          <a:xfrm>
            <a:off x="423746" y="320041"/>
            <a:ext cx="1075508" cy="274991"/>
          </a:xfrm>
        </p:spPr>
        <p:txBody>
          <a:bodyPr>
            <a:noAutofit/>
          </a:bodyPr>
          <a:lstStyle>
            <a:lvl1pPr marL="0" indent="0">
              <a:buNone/>
              <a:defRPr sz="900">
                <a:solidFill>
                  <a:schemeClr val="bg1"/>
                </a:solidFill>
              </a:defRPr>
            </a:lvl1pPr>
            <a:lvl2pPr marL="342900" indent="0">
              <a:buNone/>
              <a:defRPr sz="900">
                <a:solidFill>
                  <a:schemeClr val="bg1"/>
                </a:solidFill>
              </a:defRPr>
            </a:lvl2pPr>
            <a:lvl3pPr marL="685800" indent="0">
              <a:buNone/>
              <a:defRPr sz="900">
                <a:solidFill>
                  <a:schemeClr val="bg1"/>
                </a:solidFill>
              </a:defRPr>
            </a:lvl3pPr>
            <a:lvl4pPr marL="1028700" indent="0">
              <a:buNone/>
              <a:defRPr sz="900">
                <a:solidFill>
                  <a:schemeClr val="bg1"/>
                </a:solidFill>
              </a:defRPr>
            </a:lvl4pPr>
            <a:lvl5pPr marL="1371600" indent="0">
              <a:buNone/>
              <a:defRPr sz="900">
                <a:solidFill>
                  <a:schemeClr val="bg1"/>
                </a:solidFill>
              </a:defRPr>
            </a:lvl5pPr>
          </a:lstStyle>
          <a:p>
            <a:pPr lvl="0"/>
            <a:r>
              <a:rPr lang="en-US" dirty="0"/>
              <a:t>MM/DD/YY</a:t>
            </a:r>
          </a:p>
        </p:txBody>
      </p:sp>
      <p:sp>
        <p:nvSpPr>
          <p:cNvPr id="6" name="Text Placeholder 5">
            <a:extLst>
              <a:ext uri="{FF2B5EF4-FFF2-40B4-BE49-F238E27FC236}">
                <a16:creationId xmlns:a16="http://schemas.microsoft.com/office/drawing/2014/main" id="{8AC4349C-0BCF-8045-9796-523469306F36}"/>
              </a:ext>
            </a:extLst>
          </p:cNvPr>
          <p:cNvSpPr>
            <a:spLocks noGrp="1"/>
          </p:cNvSpPr>
          <p:nvPr>
            <p:ph type="body" sz="quarter" idx="11" hasCustomPrompt="1"/>
          </p:nvPr>
        </p:nvSpPr>
        <p:spPr>
          <a:xfrm>
            <a:off x="222984" y="6455664"/>
            <a:ext cx="5873016" cy="256742"/>
          </a:xfrm>
        </p:spPr>
        <p:txBody>
          <a:bodyPr anchor="ctr" anchorCtr="0">
            <a:normAutofit/>
          </a:bodyPr>
          <a:lstStyle>
            <a:lvl1pPr marL="0" indent="0">
              <a:buNone/>
              <a:defRPr sz="1000" b="1">
                <a:solidFill>
                  <a:schemeClr val="bg1"/>
                </a:solidFill>
              </a:defRPr>
            </a:lvl1pPr>
            <a:lvl2pPr marL="342900" indent="0">
              <a:buNone/>
              <a:defRPr b="1">
                <a:solidFill>
                  <a:schemeClr val="bg1"/>
                </a:solidFill>
              </a:defRPr>
            </a:lvl2pPr>
            <a:lvl3pPr marL="685800" indent="0">
              <a:buNone/>
              <a:defRPr b="1">
                <a:solidFill>
                  <a:schemeClr val="bg1"/>
                </a:solidFill>
              </a:defRPr>
            </a:lvl3pPr>
            <a:lvl4pPr marL="1028700" indent="0">
              <a:buNone/>
              <a:defRPr b="1">
                <a:solidFill>
                  <a:schemeClr val="bg1"/>
                </a:solidFill>
              </a:defRPr>
            </a:lvl4pPr>
            <a:lvl5pPr marL="1371600" indent="0">
              <a:buNone/>
              <a:defRPr b="1">
                <a:solidFill>
                  <a:schemeClr val="bg1"/>
                </a:solidFill>
              </a:defRPr>
            </a:lvl5pPr>
          </a:lstStyle>
          <a:p>
            <a:pPr lvl="0"/>
            <a:r>
              <a:rPr lang="en-US" sz="1000" dirty="0"/>
              <a:t>Office/Department/Division Name</a:t>
            </a:r>
            <a:endParaRPr lang="en-US" dirty="0"/>
          </a:p>
        </p:txBody>
      </p:sp>
      <p:pic>
        <p:nvPicPr>
          <p:cNvPr id="8" name="Picture 7">
            <a:extLst>
              <a:ext uri="{FF2B5EF4-FFF2-40B4-BE49-F238E27FC236}">
                <a16:creationId xmlns:a16="http://schemas.microsoft.com/office/drawing/2014/main" id="{7C95DADE-73AC-4F4A-8D9D-D1CC61E9D5A2}"/>
              </a:ext>
            </a:extLst>
          </p:cNvPr>
          <p:cNvPicPr>
            <a:picLocks noChangeAspect="1"/>
          </p:cNvPicPr>
          <p:nvPr userDrawn="1"/>
        </p:nvPicPr>
        <p:blipFill>
          <a:blip r:embed="rId2"/>
          <a:stretch>
            <a:fillRect/>
          </a:stretch>
        </p:blipFill>
        <p:spPr>
          <a:xfrm>
            <a:off x="9400032" y="6455664"/>
            <a:ext cx="2576623" cy="191686"/>
          </a:xfrm>
          <a:prstGeom prst="rect">
            <a:avLst/>
          </a:prstGeom>
        </p:spPr>
      </p:pic>
    </p:spTree>
    <p:extLst>
      <p:ext uri="{BB962C8B-B14F-4D97-AF65-F5344CB8AC3E}">
        <p14:creationId xmlns:p14="http://schemas.microsoft.com/office/powerpoint/2010/main" val="3933062675"/>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Aqu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68F591-06BA-094E-829F-34CD10B83CFA}"/>
              </a:ext>
            </a:extLst>
          </p:cNvPr>
          <p:cNvSpPr/>
          <p:nvPr userDrawn="1"/>
        </p:nvSpPr>
        <p:spPr>
          <a:xfrm>
            <a:off x="0" y="5624947"/>
            <a:ext cx="12192000" cy="12330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a:extLst>
              <a:ext uri="{FF2B5EF4-FFF2-40B4-BE49-F238E27FC236}">
                <a16:creationId xmlns:a16="http://schemas.microsoft.com/office/drawing/2014/main" id="{2D4A97A8-43D7-F94A-804D-F2509E2A5426}"/>
              </a:ext>
            </a:extLst>
          </p:cNvPr>
          <p:cNvSpPr>
            <a:spLocks noGrp="1"/>
          </p:cNvSpPr>
          <p:nvPr>
            <p:ph type="title"/>
          </p:nvPr>
        </p:nvSpPr>
        <p:spPr>
          <a:xfrm>
            <a:off x="831851" y="4094024"/>
            <a:ext cx="10515600" cy="1154257"/>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19096781-2EAB-AA41-A18B-BE5F99DCF8F2}"/>
              </a:ext>
            </a:extLst>
          </p:cNvPr>
          <p:cNvSpPr>
            <a:spLocks noGrp="1"/>
          </p:cNvSpPr>
          <p:nvPr>
            <p:ph type="body" idx="1"/>
          </p:nvPr>
        </p:nvSpPr>
        <p:spPr>
          <a:xfrm>
            <a:off x="831851" y="5275269"/>
            <a:ext cx="10515600" cy="1035483"/>
          </a:xfrm>
        </p:spPr>
        <p:txBody>
          <a:bodyP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2168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Mos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68F591-06BA-094E-829F-34CD10B83CFA}"/>
              </a:ext>
            </a:extLst>
          </p:cNvPr>
          <p:cNvSpPr/>
          <p:nvPr userDrawn="1"/>
        </p:nvSpPr>
        <p:spPr>
          <a:xfrm>
            <a:off x="0" y="5624947"/>
            <a:ext cx="12192000" cy="1233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a:extLst>
              <a:ext uri="{FF2B5EF4-FFF2-40B4-BE49-F238E27FC236}">
                <a16:creationId xmlns:a16="http://schemas.microsoft.com/office/drawing/2014/main" id="{0F876699-58AE-B843-BF2C-CDF9111EB826}"/>
              </a:ext>
            </a:extLst>
          </p:cNvPr>
          <p:cNvSpPr>
            <a:spLocks noGrp="1"/>
          </p:cNvSpPr>
          <p:nvPr>
            <p:ph type="title"/>
          </p:nvPr>
        </p:nvSpPr>
        <p:spPr>
          <a:xfrm>
            <a:off x="831851" y="4094024"/>
            <a:ext cx="10515600" cy="1154257"/>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1B978750-9265-2F42-B1FE-2C5F098F10A5}"/>
              </a:ext>
            </a:extLst>
          </p:cNvPr>
          <p:cNvSpPr>
            <a:spLocks noGrp="1"/>
          </p:cNvSpPr>
          <p:nvPr>
            <p:ph type="body" idx="1"/>
          </p:nvPr>
        </p:nvSpPr>
        <p:spPr>
          <a:xfrm>
            <a:off x="831851" y="5275269"/>
            <a:ext cx="10515600" cy="1035483"/>
          </a:xfrm>
        </p:spPr>
        <p:txBody>
          <a:bodyP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63511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Sea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68F591-06BA-094E-829F-34CD10B83CFA}"/>
              </a:ext>
            </a:extLst>
          </p:cNvPr>
          <p:cNvSpPr/>
          <p:nvPr userDrawn="1"/>
        </p:nvSpPr>
        <p:spPr>
          <a:xfrm>
            <a:off x="0" y="5624947"/>
            <a:ext cx="12192000" cy="12330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a:extLst>
              <a:ext uri="{FF2B5EF4-FFF2-40B4-BE49-F238E27FC236}">
                <a16:creationId xmlns:a16="http://schemas.microsoft.com/office/drawing/2014/main" id="{33644280-2B94-1F43-9F9D-005751069C1E}"/>
              </a:ext>
            </a:extLst>
          </p:cNvPr>
          <p:cNvSpPr>
            <a:spLocks noGrp="1"/>
          </p:cNvSpPr>
          <p:nvPr>
            <p:ph type="title"/>
          </p:nvPr>
        </p:nvSpPr>
        <p:spPr>
          <a:xfrm>
            <a:off x="831851" y="4094024"/>
            <a:ext cx="10515600" cy="1154257"/>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93B9B106-9A81-3A4E-91A5-71CBBB636A24}"/>
              </a:ext>
            </a:extLst>
          </p:cNvPr>
          <p:cNvSpPr>
            <a:spLocks noGrp="1"/>
          </p:cNvSpPr>
          <p:nvPr>
            <p:ph type="body" idx="1"/>
          </p:nvPr>
        </p:nvSpPr>
        <p:spPr>
          <a:xfrm>
            <a:off x="831851" y="5275269"/>
            <a:ext cx="10515600" cy="1035483"/>
          </a:xfrm>
        </p:spPr>
        <p:txBody>
          <a:bodyP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7563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Cora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68F591-06BA-094E-829F-34CD10B83CFA}"/>
              </a:ext>
            </a:extLst>
          </p:cNvPr>
          <p:cNvSpPr/>
          <p:nvPr userDrawn="1"/>
        </p:nvSpPr>
        <p:spPr>
          <a:xfrm>
            <a:off x="0" y="5624947"/>
            <a:ext cx="12192000" cy="12330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a:extLst>
              <a:ext uri="{FF2B5EF4-FFF2-40B4-BE49-F238E27FC236}">
                <a16:creationId xmlns:a16="http://schemas.microsoft.com/office/drawing/2014/main" id="{782ADD1F-C4BC-934B-9603-A2E4E0DE9782}"/>
              </a:ext>
            </a:extLst>
          </p:cNvPr>
          <p:cNvSpPr>
            <a:spLocks noGrp="1"/>
          </p:cNvSpPr>
          <p:nvPr>
            <p:ph type="title"/>
          </p:nvPr>
        </p:nvSpPr>
        <p:spPr>
          <a:xfrm>
            <a:off x="831851" y="4094024"/>
            <a:ext cx="10515600" cy="1154257"/>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60149829-E60C-E548-BAF8-EC7F8D7B45E6}"/>
              </a:ext>
            </a:extLst>
          </p:cNvPr>
          <p:cNvSpPr>
            <a:spLocks noGrp="1"/>
          </p:cNvSpPr>
          <p:nvPr>
            <p:ph type="body" idx="1"/>
          </p:nvPr>
        </p:nvSpPr>
        <p:spPr>
          <a:xfrm>
            <a:off x="831851" y="5275269"/>
            <a:ext cx="10515600" cy="1035483"/>
          </a:xfrm>
        </p:spPr>
        <p:txBody>
          <a:bodyP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28087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Go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68F591-06BA-094E-829F-34CD10B83CFA}"/>
              </a:ext>
            </a:extLst>
          </p:cNvPr>
          <p:cNvSpPr/>
          <p:nvPr userDrawn="1"/>
        </p:nvSpPr>
        <p:spPr>
          <a:xfrm>
            <a:off x="0" y="5624947"/>
            <a:ext cx="12192000" cy="12330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a:extLst>
              <a:ext uri="{FF2B5EF4-FFF2-40B4-BE49-F238E27FC236}">
                <a16:creationId xmlns:a16="http://schemas.microsoft.com/office/drawing/2014/main" id="{295FD081-AA49-494B-8BF7-8841DD035DA6}"/>
              </a:ext>
            </a:extLst>
          </p:cNvPr>
          <p:cNvSpPr>
            <a:spLocks noGrp="1"/>
          </p:cNvSpPr>
          <p:nvPr>
            <p:ph type="title"/>
          </p:nvPr>
        </p:nvSpPr>
        <p:spPr>
          <a:xfrm>
            <a:off x="831851" y="4094024"/>
            <a:ext cx="10515600" cy="1154257"/>
          </a:xfrm>
        </p:spPr>
        <p:txBody>
          <a:bodyPr anchor="b">
            <a:normAutofit/>
          </a:bodyPr>
          <a:lstStyle>
            <a:lvl1pPr>
              <a:defRPr sz="3600">
                <a:solidFill>
                  <a:schemeClr val="tx2"/>
                </a:solidFill>
              </a:defRPr>
            </a:lvl1p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DC919967-9EDC-654B-8BBC-D55887E7A32B}"/>
              </a:ext>
            </a:extLst>
          </p:cNvPr>
          <p:cNvSpPr>
            <a:spLocks noGrp="1"/>
          </p:cNvSpPr>
          <p:nvPr>
            <p:ph type="body" idx="1"/>
          </p:nvPr>
        </p:nvSpPr>
        <p:spPr>
          <a:xfrm>
            <a:off x="831851" y="5275269"/>
            <a:ext cx="10515600" cy="1035483"/>
          </a:xfrm>
        </p:spPr>
        <p:txBody>
          <a:bodyPr>
            <a:normAutofit/>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05776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406F1E-85A4-E549-8CCC-F44CAE24C63C}"/>
              </a:ext>
            </a:extLst>
          </p:cNvPr>
          <p:cNvSpPr/>
          <p:nvPr userDrawn="1"/>
        </p:nvSpPr>
        <p:spPr>
          <a:xfrm>
            <a:off x="0" y="6165275"/>
            <a:ext cx="12192000" cy="6927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18E3CF50-9D33-1D49-B64E-CA1FD4B4F175}"/>
              </a:ext>
            </a:extLst>
          </p:cNvPr>
          <p:cNvPicPr>
            <a:picLocks noChangeAspect="1"/>
          </p:cNvPicPr>
          <p:nvPr userDrawn="1"/>
        </p:nvPicPr>
        <p:blipFill>
          <a:blip r:embed="rId2"/>
          <a:stretch>
            <a:fillRect/>
          </a:stretch>
        </p:blipFill>
        <p:spPr>
          <a:xfrm>
            <a:off x="2425700" y="3155950"/>
            <a:ext cx="7340600" cy="546100"/>
          </a:xfrm>
          <a:prstGeom prst="rect">
            <a:avLst/>
          </a:prstGeom>
        </p:spPr>
      </p:pic>
    </p:spTree>
    <p:extLst>
      <p:ext uri="{BB962C8B-B14F-4D97-AF65-F5344CB8AC3E}">
        <p14:creationId xmlns:p14="http://schemas.microsoft.com/office/powerpoint/2010/main" val="4046735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A3A9-1A8A-E64F-9D05-95B9CCF2FB29}"/>
              </a:ext>
            </a:extLst>
          </p:cNvPr>
          <p:cNvSpPr>
            <a:spLocks noGrp="1"/>
          </p:cNvSpPr>
          <p:nvPr>
            <p:ph type="title"/>
          </p:nvPr>
        </p:nvSpPr>
        <p:spPr>
          <a:xfrm>
            <a:off x="526470" y="365126"/>
            <a:ext cx="11139060" cy="594360"/>
          </a:xfrm>
        </p:spPr>
        <p:txBody>
          <a:bodyPr anchor="t" anchorCtr="0"/>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31EB4E-BB72-914E-8B6C-9B81EF8D8D64}"/>
              </a:ext>
            </a:extLst>
          </p:cNvPr>
          <p:cNvSpPr>
            <a:spLocks noGrp="1"/>
          </p:cNvSpPr>
          <p:nvPr>
            <p:ph idx="1"/>
          </p:nvPr>
        </p:nvSpPr>
        <p:spPr>
          <a:xfrm>
            <a:off x="762000" y="1825625"/>
            <a:ext cx="1066106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8536160"/>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4527-BD31-454E-9107-69E39D6B921F}"/>
              </a:ext>
            </a:extLst>
          </p:cNvPr>
          <p:cNvSpPr>
            <a:spLocks noGrp="1"/>
          </p:cNvSpPr>
          <p:nvPr>
            <p:ph type="title"/>
          </p:nvPr>
        </p:nvSpPr>
        <p:spPr>
          <a:xfrm>
            <a:off x="526470" y="365127"/>
            <a:ext cx="11139059" cy="601229"/>
          </a:xfrm>
        </p:spPr>
        <p:txBody>
          <a:bodyPr/>
          <a:lstStyle/>
          <a:p>
            <a:r>
              <a:rPr lang="en-US"/>
              <a:t>Click to edit Master title style</a:t>
            </a:r>
          </a:p>
        </p:txBody>
      </p:sp>
      <p:sp>
        <p:nvSpPr>
          <p:cNvPr id="4" name="Text Placeholder 3">
            <a:extLst>
              <a:ext uri="{FF2B5EF4-FFF2-40B4-BE49-F238E27FC236}">
                <a16:creationId xmlns:a16="http://schemas.microsoft.com/office/drawing/2014/main" id="{620E3AB4-4EDC-2F4E-9329-91A2FE36ED96}"/>
              </a:ext>
            </a:extLst>
          </p:cNvPr>
          <p:cNvSpPr>
            <a:spLocks noGrp="1"/>
          </p:cNvSpPr>
          <p:nvPr>
            <p:ph type="body" sz="quarter" idx="10" hasCustomPrompt="1"/>
          </p:nvPr>
        </p:nvSpPr>
        <p:spPr>
          <a:xfrm>
            <a:off x="762000" y="1264045"/>
            <a:ext cx="10661069" cy="1289969"/>
          </a:xfrm>
        </p:spPr>
        <p:txBody>
          <a:bodyPr>
            <a:noAutofit/>
          </a:bodyPr>
          <a:lstStyle>
            <a:lvl1pPr marL="0" indent="0">
              <a:buNone/>
              <a:defRPr sz="2400">
                <a:solidFill>
                  <a:schemeClr val="tx1"/>
                </a:solidFill>
              </a:defRPr>
            </a:lvl1pPr>
            <a:lvl2pPr marL="342900" indent="0">
              <a:buNone/>
              <a:defRPr sz="1800">
                <a:solidFill>
                  <a:schemeClr val="tx1"/>
                </a:solidFill>
              </a:defRPr>
            </a:lvl2pPr>
            <a:lvl3pPr marL="685800" indent="0">
              <a:buNone/>
              <a:defRPr sz="1800">
                <a:solidFill>
                  <a:schemeClr val="tx1"/>
                </a:solidFill>
              </a:defRPr>
            </a:lvl3pPr>
            <a:lvl4pPr marL="1028700" indent="0">
              <a:buNone/>
              <a:defRPr sz="1800">
                <a:solidFill>
                  <a:schemeClr val="tx1"/>
                </a:solidFill>
              </a:defRPr>
            </a:lvl4pPr>
            <a:lvl5pPr marL="1371600" indent="0">
              <a:buNone/>
              <a:defRPr sz="2000">
                <a:solidFill>
                  <a:schemeClr val="tx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0"/>
            <a:endParaRPr lang="en-US" dirty="0"/>
          </a:p>
          <a:p>
            <a:pPr lvl="4"/>
            <a:endParaRPr lang="en-US" dirty="0"/>
          </a:p>
        </p:txBody>
      </p:sp>
      <p:sp>
        <p:nvSpPr>
          <p:cNvPr id="6" name="Picture Placeholder 5">
            <a:extLst>
              <a:ext uri="{FF2B5EF4-FFF2-40B4-BE49-F238E27FC236}">
                <a16:creationId xmlns:a16="http://schemas.microsoft.com/office/drawing/2014/main" id="{C8D8CD89-FCB8-EC44-88B7-A7D2288BDF7D}"/>
              </a:ext>
            </a:extLst>
          </p:cNvPr>
          <p:cNvSpPr>
            <a:spLocks noGrp="1"/>
          </p:cNvSpPr>
          <p:nvPr>
            <p:ph type="pic" sz="quarter" idx="11"/>
          </p:nvPr>
        </p:nvSpPr>
        <p:spPr>
          <a:xfrm>
            <a:off x="762000" y="3096695"/>
            <a:ext cx="10661069" cy="2816225"/>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069822712"/>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2FA-781A-C548-9707-B4EA67FB2EC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8895C43-266B-B24A-8AEC-05D656EB3BA0}"/>
              </a:ext>
            </a:extLst>
          </p:cNvPr>
          <p:cNvSpPr>
            <a:spLocks noGrp="1"/>
          </p:cNvSpPr>
          <p:nvPr>
            <p:ph sz="half" idx="1"/>
          </p:nvPr>
        </p:nvSpPr>
        <p:spPr>
          <a:xfrm>
            <a:off x="762000" y="1825625"/>
            <a:ext cx="5232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9EC6B5A-63BB-4E4D-BC5F-3E79E1ADE94F}"/>
              </a:ext>
            </a:extLst>
          </p:cNvPr>
          <p:cNvSpPr>
            <a:spLocks noGrp="1"/>
          </p:cNvSpPr>
          <p:nvPr>
            <p:ph sz="half" idx="2"/>
          </p:nvPr>
        </p:nvSpPr>
        <p:spPr>
          <a:xfrm>
            <a:off x="6197600" y="1825625"/>
            <a:ext cx="522546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952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Blocks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2FA-781A-C548-9707-B4EA67FB2E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895C43-266B-B24A-8AEC-05D656EB3BA0}"/>
              </a:ext>
            </a:extLst>
          </p:cNvPr>
          <p:cNvSpPr>
            <a:spLocks noGrp="1"/>
          </p:cNvSpPr>
          <p:nvPr>
            <p:ph sz="half" idx="1"/>
          </p:nvPr>
        </p:nvSpPr>
        <p:spPr>
          <a:xfrm>
            <a:off x="762000" y="2284267"/>
            <a:ext cx="5232400" cy="1478036"/>
          </a:xfrm>
        </p:spPr>
        <p:txBody>
          <a:bodyPr>
            <a:norm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DDFAD5-F047-3041-8386-E66D01BC1132}"/>
              </a:ext>
            </a:extLst>
          </p:cNvPr>
          <p:cNvSpPr>
            <a:spLocks noGrp="1"/>
          </p:cNvSpPr>
          <p:nvPr>
            <p:ph sz="half" idx="10"/>
          </p:nvPr>
        </p:nvSpPr>
        <p:spPr>
          <a:xfrm>
            <a:off x="762000" y="4365771"/>
            <a:ext cx="5232400" cy="1811193"/>
          </a:xfrm>
        </p:spPr>
        <p:txBody>
          <a:bodyPr>
            <a:norm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E9C7C1AA-6F23-AA49-9026-A28AE8D9CD1D}"/>
              </a:ext>
            </a:extLst>
          </p:cNvPr>
          <p:cNvSpPr>
            <a:spLocks noGrp="1"/>
          </p:cNvSpPr>
          <p:nvPr>
            <p:ph type="body" sz="quarter" idx="11" hasCustomPrompt="1"/>
          </p:nvPr>
        </p:nvSpPr>
        <p:spPr>
          <a:xfrm>
            <a:off x="762000" y="3906838"/>
            <a:ext cx="5232400" cy="458787"/>
          </a:xfrm>
        </p:spPr>
        <p:txBody>
          <a:bodyPr>
            <a:normAutofit/>
          </a:bodyPr>
          <a:lstStyle>
            <a:lvl1pPr marL="0" indent="0">
              <a:buNone/>
              <a:defRPr sz="2000" b="1">
                <a:solidFill>
                  <a:schemeClr val="accent1"/>
                </a:solidFill>
              </a:defRPr>
            </a:lvl1pPr>
            <a:lvl2pPr>
              <a:defRPr b="1"/>
            </a:lvl2pPr>
            <a:lvl3pPr>
              <a:defRPr b="1"/>
            </a:lvl3pPr>
            <a:lvl4pPr>
              <a:defRPr b="1"/>
            </a:lvl4pPr>
            <a:lvl5pPr>
              <a:defRPr b="1"/>
            </a:lvl5pPr>
          </a:lstStyle>
          <a:p>
            <a:pPr lvl="0"/>
            <a:r>
              <a:rPr lang="en-US" dirty="0"/>
              <a:t>Edit Bulleted List Title 2</a:t>
            </a:r>
          </a:p>
        </p:txBody>
      </p:sp>
      <p:sp>
        <p:nvSpPr>
          <p:cNvPr id="8" name="Text Placeholder 6">
            <a:extLst>
              <a:ext uri="{FF2B5EF4-FFF2-40B4-BE49-F238E27FC236}">
                <a16:creationId xmlns:a16="http://schemas.microsoft.com/office/drawing/2014/main" id="{BD1EAAD0-5A62-CC4B-BC05-BC5CBEDF654C}"/>
              </a:ext>
            </a:extLst>
          </p:cNvPr>
          <p:cNvSpPr>
            <a:spLocks noGrp="1"/>
          </p:cNvSpPr>
          <p:nvPr>
            <p:ph type="body" sz="quarter" idx="12" hasCustomPrompt="1"/>
          </p:nvPr>
        </p:nvSpPr>
        <p:spPr>
          <a:xfrm>
            <a:off x="762000" y="1825481"/>
            <a:ext cx="5232400" cy="458787"/>
          </a:xfrm>
        </p:spPr>
        <p:txBody>
          <a:bodyPr>
            <a:normAutofit/>
          </a:bodyPr>
          <a:lstStyle>
            <a:lvl1pPr marL="0" indent="0">
              <a:buNone/>
              <a:defRPr sz="2000" b="1">
                <a:solidFill>
                  <a:schemeClr val="accent1"/>
                </a:solidFill>
              </a:defRPr>
            </a:lvl1pPr>
            <a:lvl2pPr>
              <a:defRPr b="1"/>
            </a:lvl2pPr>
            <a:lvl3pPr>
              <a:defRPr b="1"/>
            </a:lvl3pPr>
            <a:lvl4pPr>
              <a:defRPr b="1"/>
            </a:lvl4pPr>
            <a:lvl5pPr>
              <a:defRPr b="1"/>
            </a:lvl5pPr>
          </a:lstStyle>
          <a:p>
            <a:pPr lvl="0"/>
            <a:r>
              <a:rPr lang="en-US" dirty="0"/>
              <a:t>Edit Bulleted List Title 1</a:t>
            </a:r>
          </a:p>
        </p:txBody>
      </p:sp>
      <p:sp>
        <p:nvSpPr>
          <p:cNvPr id="12" name="Picture Placeholder 11">
            <a:extLst>
              <a:ext uri="{FF2B5EF4-FFF2-40B4-BE49-F238E27FC236}">
                <a16:creationId xmlns:a16="http://schemas.microsoft.com/office/drawing/2014/main" id="{B5C16FF6-B5DF-0C42-A500-F2E8C80DF71D}"/>
              </a:ext>
            </a:extLst>
          </p:cNvPr>
          <p:cNvSpPr>
            <a:spLocks noGrp="1"/>
          </p:cNvSpPr>
          <p:nvPr>
            <p:ph type="pic" sz="quarter" idx="13"/>
          </p:nvPr>
        </p:nvSpPr>
        <p:spPr>
          <a:xfrm>
            <a:off x="6221073" y="1825625"/>
            <a:ext cx="5181600" cy="4351338"/>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63149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Rows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2FA-781A-C548-9707-B4EA67FB2E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895C43-266B-B24A-8AEC-05D656EB3BA0}"/>
              </a:ext>
            </a:extLst>
          </p:cNvPr>
          <p:cNvSpPr>
            <a:spLocks noGrp="1"/>
          </p:cNvSpPr>
          <p:nvPr>
            <p:ph sz="half" idx="1"/>
          </p:nvPr>
        </p:nvSpPr>
        <p:spPr>
          <a:xfrm>
            <a:off x="762000" y="2284267"/>
            <a:ext cx="5232400" cy="1478036"/>
          </a:xfrm>
        </p:spPr>
        <p:txBody>
          <a:bodyPr>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DDFAD5-F047-3041-8386-E66D01BC1132}"/>
              </a:ext>
            </a:extLst>
          </p:cNvPr>
          <p:cNvSpPr>
            <a:spLocks noGrp="1"/>
          </p:cNvSpPr>
          <p:nvPr>
            <p:ph sz="half" idx="10"/>
          </p:nvPr>
        </p:nvSpPr>
        <p:spPr>
          <a:xfrm>
            <a:off x="762000" y="4365771"/>
            <a:ext cx="5232400" cy="1811193"/>
          </a:xfrm>
        </p:spPr>
        <p:txBody>
          <a:bodyPr>
            <a:norm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E9C7C1AA-6F23-AA49-9026-A28AE8D9CD1D}"/>
              </a:ext>
            </a:extLst>
          </p:cNvPr>
          <p:cNvSpPr>
            <a:spLocks noGrp="1"/>
          </p:cNvSpPr>
          <p:nvPr>
            <p:ph type="body" sz="quarter" idx="11" hasCustomPrompt="1"/>
          </p:nvPr>
        </p:nvSpPr>
        <p:spPr>
          <a:xfrm>
            <a:off x="762000" y="3906838"/>
            <a:ext cx="5232400" cy="458787"/>
          </a:xfrm>
        </p:spPr>
        <p:txBody>
          <a:bodyPr>
            <a:normAutofit/>
          </a:bodyPr>
          <a:lstStyle>
            <a:lvl1pPr marL="0" indent="0">
              <a:buNone/>
              <a:defRPr sz="2000" b="1">
                <a:solidFill>
                  <a:schemeClr val="accent1"/>
                </a:solidFill>
              </a:defRPr>
            </a:lvl1pPr>
            <a:lvl2pPr>
              <a:defRPr b="1"/>
            </a:lvl2pPr>
            <a:lvl3pPr>
              <a:defRPr b="1"/>
            </a:lvl3pPr>
            <a:lvl4pPr>
              <a:defRPr b="1"/>
            </a:lvl4pPr>
            <a:lvl5pPr>
              <a:defRPr b="1"/>
            </a:lvl5pPr>
          </a:lstStyle>
          <a:p>
            <a:pPr lvl="0"/>
            <a:r>
              <a:rPr lang="en-US" dirty="0"/>
              <a:t>Edit Bulleted List Title 2</a:t>
            </a:r>
          </a:p>
        </p:txBody>
      </p:sp>
      <p:sp>
        <p:nvSpPr>
          <p:cNvPr id="8" name="Text Placeholder 6">
            <a:extLst>
              <a:ext uri="{FF2B5EF4-FFF2-40B4-BE49-F238E27FC236}">
                <a16:creationId xmlns:a16="http://schemas.microsoft.com/office/drawing/2014/main" id="{BD1EAAD0-5A62-CC4B-BC05-BC5CBEDF654C}"/>
              </a:ext>
            </a:extLst>
          </p:cNvPr>
          <p:cNvSpPr>
            <a:spLocks noGrp="1"/>
          </p:cNvSpPr>
          <p:nvPr>
            <p:ph type="body" sz="quarter" idx="12" hasCustomPrompt="1"/>
          </p:nvPr>
        </p:nvSpPr>
        <p:spPr>
          <a:xfrm>
            <a:off x="762000" y="1825481"/>
            <a:ext cx="5232400" cy="458787"/>
          </a:xfrm>
        </p:spPr>
        <p:txBody>
          <a:bodyPr>
            <a:normAutofit/>
          </a:bodyPr>
          <a:lstStyle>
            <a:lvl1pPr marL="0" indent="0">
              <a:buNone/>
              <a:defRPr sz="2000" b="1">
                <a:solidFill>
                  <a:schemeClr val="accent1"/>
                </a:solidFill>
              </a:defRPr>
            </a:lvl1pPr>
            <a:lvl2pPr>
              <a:defRPr b="1"/>
            </a:lvl2pPr>
            <a:lvl3pPr>
              <a:defRPr b="1"/>
            </a:lvl3pPr>
            <a:lvl4pPr>
              <a:defRPr b="1"/>
            </a:lvl4pPr>
            <a:lvl5pPr>
              <a:defRPr b="1"/>
            </a:lvl5pPr>
          </a:lstStyle>
          <a:p>
            <a:pPr lvl="0"/>
            <a:r>
              <a:rPr lang="en-US" dirty="0"/>
              <a:t>Edit Bulleted List Title 1</a:t>
            </a:r>
          </a:p>
        </p:txBody>
      </p:sp>
      <p:sp>
        <p:nvSpPr>
          <p:cNvPr id="9" name="Content Placeholder 2">
            <a:extLst>
              <a:ext uri="{FF2B5EF4-FFF2-40B4-BE49-F238E27FC236}">
                <a16:creationId xmlns:a16="http://schemas.microsoft.com/office/drawing/2014/main" id="{DEBD32F5-35B3-D748-8BC3-8E9E25E502B5}"/>
              </a:ext>
            </a:extLst>
          </p:cNvPr>
          <p:cNvSpPr>
            <a:spLocks noGrp="1"/>
          </p:cNvSpPr>
          <p:nvPr>
            <p:ph sz="half" idx="13"/>
          </p:nvPr>
        </p:nvSpPr>
        <p:spPr>
          <a:xfrm>
            <a:off x="6236853" y="2284122"/>
            <a:ext cx="5156200" cy="1478036"/>
          </a:xfrm>
        </p:spPr>
        <p:txBody>
          <a:bodyPr>
            <a:norm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4B267FC4-B2EF-DA47-AA11-5BF6913B6720}"/>
              </a:ext>
            </a:extLst>
          </p:cNvPr>
          <p:cNvSpPr>
            <a:spLocks noGrp="1"/>
          </p:cNvSpPr>
          <p:nvPr>
            <p:ph sz="half" idx="14"/>
          </p:nvPr>
        </p:nvSpPr>
        <p:spPr>
          <a:xfrm>
            <a:off x="6236853" y="4365626"/>
            <a:ext cx="5156200" cy="1811193"/>
          </a:xfrm>
        </p:spPr>
        <p:txBody>
          <a:bodyPr>
            <a:norm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603B3A9A-9264-7E49-A031-4581AFA21517}"/>
              </a:ext>
            </a:extLst>
          </p:cNvPr>
          <p:cNvSpPr>
            <a:spLocks noGrp="1"/>
          </p:cNvSpPr>
          <p:nvPr>
            <p:ph type="body" sz="quarter" idx="15" hasCustomPrompt="1"/>
          </p:nvPr>
        </p:nvSpPr>
        <p:spPr>
          <a:xfrm>
            <a:off x="6236853" y="3906694"/>
            <a:ext cx="5156200" cy="458787"/>
          </a:xfrm>
        </p:spPr>
        <p:txBody>
          <a:bodyPr>
            <a:normAutofit/>
          </a:bodyPr>
          <a:lstStyle>
            <a:lvl1pPr marL="0" indent="0">
              <a:buNone/>
              <a:defRPr sz="2000" b="1">
                <a:solidFill>
                  <a:schemeClr val="accent1"/>
                </a:solidFill>
              </a:defRPr>
            </a:lvl1pPr>
            <a:lvl2pPr>
              <a:defRPr b="1"/>
            </a:lvl2pPr>
            <a:lvl3pPr>
              <a:defRPr b="1"/>
            </a:lvl3pPr>
            <a:lvl4pPr>
              <a:defRPr b="1"/>
            </a:lvl4pPr>
            <a:lvl5pPr>
              <a:defRPr b="1"/>
            </a:lvl5pPr>
          </a:lstStyle>
          <a:p>
            <a:pPr lvl="0"/>
            <a:r>
              <a:rPr lang="en-US" dirty="0"/>
              <a:t>Edit Bulleted List Title 4</a:t>
            </a:r>
          </a:p>
        </p:txBody>
      </p:sp>
      <p:sp>
        <p:nvSpPr>
          <p:cNvPr id="13" name="Text Placeholder 6">
            <a:extLst>
              <a:ext uri="{FF2B5EF4-FFF2-40B4-BE49-F238E27FC236}">
                <a16:creationId xmlns:a16="http://schemas.microsoft.com/office/drawing/2014/main" id="{73E58B0F-56D2-8D46-B63E-37D8C16EEDDF}"/>
              </a:ext>
            </a:extLst>
          </p:cNvPr>
          <p:cNvSpPr>
            <a:spLocks noGrp="1"/>
          </p:cNvSpPr>
          <p:nvPr>
            <p:ph type="body" sz="quarter" idx="16" hasCustomPrompt="1"/>
          </p:nvPr>
        </p:nvSpPr>
        <p:spPr>
          <a:xfrm>
            <a:off x="6236853" y="1825336"/>
            <a:ext cx="5156200" cy="458787"/>
          </a:xfrm>
        </p:spPr>
        <p:txBody>
          <a:bodyPr>
            <a:normAutofit/>
          </a:bodyPr>
          <a:lstStyle>
            <a:lvl1pPr marL="0" indent="0">
              <a:buNone/>
              <a:defRPr sz="2000" b="1">
                <a:solidFill>
                  <a:schemeClr val="accent1"/>
                </a:solidFill>
              </a:defRPr>
            </a:lvl1pPr>
            <a:lvl2pPr>
              <a:defRPr b="1"/>
            </a:lvl2pPr>
            <a:lvl3pPr>
              <a:defRPr b="1"/>
            </a:lvl3pPr>
            <a:lvl4pPr>
              <a:defRPr b="1"/>
            </a:lvl4pPr>
            <a:lvl5pPr>
              <a:defRPr b="1"/>
            </a:lvl5pPr>
          </a:lstStyle>
          <a:p>
            <a:pPr lvl="0"/>
            <a:r>
              <a:rPr lang="en-US" dirty="0"/>
              <a:t>Edit Bulleted List Title 3</a:t>
            </a:r>
          </a:p>
        </p:txBody>
      </p:sp>
    </p:spTree>
    <p:extLst>
      <p:ext uri="{BB962C8B-B14F-4D97-AF65-F5344CB8AC3E}">
        <p14:creationId xmlns:p14="http://schemas.microsoft.com/office/powerpoint/2010/main" val="1877488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with Titl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6FE5BE-4DA3-0040-85D4-10ED4DE0463A}"/>
              </a:ext>
            </a:extLst>
          </p:cNvPr>
          <p:cNvSpPr>
            <a:spLocks noGrp="1"/>
          </p:cNvSpPr>
          <p:nvPr>
            <p:ph type="body" idx="1"/>
          </p:nvPr>
        </p:nvSpPr>
        <p:spPr>
          <a:xfrm>
            <a:off x="762001" y="1681163"/>
            <a:ext cx="5236633" cy="823912"/>
          </a:xfrm>
        </p:spPr>
        <p:txBody>
          <a:bodyPr anchor="b">
            <a:norm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DA9CA-B66B-E34F-B1B6-BC9931475CD2}"/>
              </a:ext>
            </a:extLst>
          </p:cNvPr>
          <p:cNvSpPr>
            <a:spLocks noGrp="1"/>
          </p:cNvSpPr>
          <p:nvPr>
            <p:ph sz="half" idx="2"/>
          </p:nvPr>
        </p:nvSpPr>
        <p:spPr>
          <a:xfrm>
            <a:off x="762001" y="2505075"/>
            <a:ext cx="5236633" cy="3684588"/>
          </a:xfrm>
        </p:spPr>
        <p:txBody>
          <a:bodyPr>
            <a:norm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E9D562A-BDA8-6946-ADE8-8AD6EF0CF899}"/>
              </a:ext>
            </a:extLst>
          </p:cNvPr>
          <p:cNvSpPr>
            <a:spLocks noGrp="1"/>
          </p:cNvSpPr>
          <p:nvPr>
            <p:ph type="body" sz="quarter" idx="3"/>
          </p:nvPr>
        </p:nvSpPr>
        <p:spPr>
          <a:xfrm>
            <a:off x="6172200" y="1681163"/>
            <a:ext cx="5250869" cy="823912"/>
          </a:xfrm>
        </p:spPr>
        <p:txBody>
          <a:bodyPr anchor="b">
            <a:normAutofit/>
          </a:bodyPr>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15DDEE-EBF8-934D-9120-77750C4EACDC}"/>
              </a:ext>
            </a:extLst>
          </p:cNvPr>
          <p:cNvSpPr>
            <a:spLocks noGrp="1"/>
          </p:cNvSpPr>
          <p:nvPr>
            <p:ph sz="quarter" idx="4"/>
          </p:nvPr>
        </p:nvSpPr>
        <p:spPr>
          <a:xfrm>
            <a:off x="6172200" y="2505075"/>
            <a:ext cx="5250869" cy="3684588"/>
          </a:xfrm>
        </p:spPr>
        <p:txBody>
          <a:bodyPr>
            <a:norm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61A12BF7-2D7E-BD40-997F-1E0233E1E2E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5758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099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68F591-06BA-094E-829F-34CD10B83CFA}"/>
              </a:ext>
            </a:extLst>
          </p:cNvPr>
          <p:cNvSpPr/>
          <p:nvPr userDrawn="1"/>
        </p:nvSpPr>
        <p:spPr>
          <a:xfrm>
            <a:off x="0" y="5624947"/>
            <a:ext cx="12192000" cy="12330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CC0015E5-05D3-9748-926A-64DD9D886C2B}"/>
              </a:ext>
            </a:extLst>
          </p:cNvPr>
          <p:cNvSpPr>
            <a:spLocks noGrp="1"/>
          </p:cNvSpPr>
          <p:nvPr>
            <p:ph type="title"/>
          </p:nvPr>
        </p:nvSpPr>
        <p:spPr>
          <a:xfrm>
            <a:off x="831851" y="4094024"/>
            <a:ext cx="10515600" cy="1154257"/>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AD1770C-BA65-584A-919E-FFBBDCA8F582}"/>
              </a:ext>
            </a:extLst>
          </p:cNvPr>
          <p:cNvSpPr>
            <a:spLocks noGrp="1"/>
          </p:cNvSpPr>
          <p:nvPr>
            <p:ph type="body" idx="1"/>
          </p:nvPr>
        </p:nvSpPr>
        <p:spPr>
          <a:xfrm>
            <a:off x="831851" y="5275269"/>
            <a:ext cx="10515600" cy="1035483"/>
          </a:xfrm>
        </p:spPr>
        <p:txBody>
          <a:bodyP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567086"/>
      </p:ext>
    </p:extLst>
  </p:cSld>
  <p:clrMapOvr>
    <a:masterClrMapping/>
  </p:clrMapOvr>
  <p:extLst>
    <p:ext uri="{DCECCB84-F9BA-43D5-87BE-67443E8EF086}">
      <p15:sldGuideLst xmlns:p15="http://schemas.microsoft.com/office/powerpoint/2012/main">
        <p15:guide id="1" orient="horz" pos="3312">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EE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6470" y="365126"/>
            <a:ext cx="11139060" cy="59230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52647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048FEC1C-C809-6F45-8002-9EF2C753E853}"/>
              </a:ext>
            </a:extLst>
          </p:cNvPr>
          <p:cNvPicPr>
            <a:picLocks noChangeAspect="1"/>
          </p:cNvPicPr>
          <p:nvPr userDrawn="1"/>
        </p:nvPicPr>
        <p:blipFill>
          <a:blip r:embed="rId17"/>
          <a:stretch>
            <a:fillRect/>
          </a:stretch>
        </p:blipFill>
        <p:spPr>
          <a:xfrm>
            <a:off x="9402403" y="6459142"/>
            <a:ext cx="2576623" cy="187879"/>
          </a:xfrm>
          <a:prstGeom prst="rect">
            <a:avLst/>
          </a:prstGeom>
        </p:spPr>
      </p:pic>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Lst>
  <p:hf hdr="0" ftr="0" dt="0"/>
  <p:txStyles>
    <p:titleStyle>
      <a:lvl1pPr algn="l" defTabSz="914400" rtl="0" eaLnBrk="1" latinLnBrk="0" hangingPunct="1">
        <a:lnSpc>
          <a:spcPct val="90000"/>
        </a:lnSpc>
        <a:spcBef>
          <a:spcPct val="0"/>
        </a:spcBef>
        <a:buNone/>
        <a:defRPr sz="3600" b="1" kern="1200">
          <a:solidFill>
            <a:schemeClr val="tx2"/>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0C5956-C9D6-A747-8667-A6A8E93334EC}"/>
              </a:ext>
            </a:extLst>
          </p:cNvPr>
          <p:cNvSpPr>
            <a:spLocks noGrp="1"/>
          </p:cNvSpPr>
          <p:nvPr>
            <p:ph type="body" sz="quarter" idx="11"/>
          </p:nvPr>
        </p:nvSpPr>
        <p:spPr/>
        <p:txBody>
          <a:bodyPr/>
          <a:lstStyle/>
          <a:p>
            <a:r>
              <a:rPr lang="en-US" dirty="0"/>
              <a:t>Department of Communication</a:t>
            </a:r>
          </a:p>
        </p:txBody>
      </p:sp>
      <p:pic>
        <p:nvPicPr>
          <p:cNvPr id="11" name="Picture 10" descr="A tall tower in a city&#10;&#10;Description automatically generated">
            <a:extLst>
              <a:ext uri="{FF2B5EF4-FFF2-40B4-BE49-F238E27FC236}">
                <a16:creationId xmlns:a16="http://schemas.microsoft.com/office/drawing/2014/main" id="{7BFC2966-28B5-24DA-FAE5-D3401457424E}"/>
              </a:ext>
            </a:extLst>
          </p:cNvPr>
          <p:cNvPicPr>
            <a:picLocks noChangeAspect="1"/>
          </p:cNvPicPr>
          <p:nvPr/>
        </p:nvPicPr>
        <p:blipFill>
          <a:blip r:embed="rId3"/>
          <a:stretch>
            <a:fillRect/>
          </a:stretch>
        </p:blipFill>
        <p:spPr>
          <a:xfrm>
            <a:off x="0" y="0"/>
            <a:ext cx="12192000" cy="6858000"/>
          </a:xfrm>
          <a:prstGeom prst="rect">
            <a:avLst/>
          </a:prstGeom>
          <a:effectLst>
            <a:glow>
              <a:schemeClr val="accent1">
                <a:alpha val="40000"/>
              </a:schemeClr>
            </a:glow>
            <a:outerShdw blurRad="50800" dist="50800" dir="5400000" algn="ctr" rotWithShape="0">
              <a:srgbClr val="000000"/>
            </a:outerShdw>
            <a:softEdge rad="0"/>
          </a:effectLst>
        </p:spPr>
      </p:pic>
      <p:sp>
        <p:nvSpPr>
          <p:cNvPr id="76" name="Freeform 75">
            <a:extLst>
              <a:ext uri="{FF2B5EF4-FFF2-40B4-BE49-F238E27FC236}">
                <a16:creationId xmlns:a16="http://schemas.microsoft.com/office/drawing/2014/main" id="{4CC1F95E-824D-21B8-BBD5-2F4F2A8FE885}"/>
              </a:ext>
            </a:extLst>
          </p:cNvPr>
          <p:cNvSpPr/>
          <p:nvPr/>
        </p:nvSpPr>
        <p:spPr>
          <a:xfrm>
            <a:off x="0" y="0"/>
            <a:ext cx="7306836" cy="5798634"/>
          </a:xfrm>
          <a:custGeom>
            <a:avLst/>
            <a:gdLst>
              <a:gd name="connsiteX0" fmla="*/ 4957636 w 7306836"/>
              <a:gd name="connsiteY0" fmla="*/ 2954809 h 5921298"/>
              <a:gd name="connsiteX1" fmla="*/ 4978742 w 7306836"/>
              <a:gd name="connsiteY1" fmla="*/ 2954809 h 5921298"/>
              <a:gd name="connsiteX2" fmla="*/ 4978742 w 7306836"/>
              <a:gd name="connsiteY2" fmla="*/ 2985007 h 5921298"/>
              <a:gd name="connsiteX3" fmla="*/ 4971631 w 7306836"/>
              <a:gd name="connsiteY3" fmla="*/ 3055038 h 5921298"/>
              <a:gd name="connsiteX4" fmla="*/ 4949797 w 7306836"/>
              <a:gd name="connsiteY4" fmla="*/ 3111956 h 5921298"/>
              <a:gd name="connsiteX5" fmla="*/ 4913657 w 7306836"/>
              <a:gd name="connsiteY5" fmla="*/ 3149812 h 5921298"/>
              <a:gd name="connsiteX6" fmla="*/ 4862658 w 7306836"/>
              <a:gd name="connsiteY6" fmla="*/ 3163682 h 5921298"/>
              <a:gd name="connsiteX7" fmla="*/ 4830222 w 7306836"/>
              <a:gd name="connsiteY7" fmla="*/ 3158502 h 5921298"/>
              <a:gd name="connsiteX8" fmla="*/ 4801936 w 7306836"/>
              <a:gd name="connsiteY8" fmla="*/ 3141495 h 5921298"/>
              <a:gd name="connsiteX9" fmla="*/ 4782025 w 7306836"/>
              <a:gd name="connsiteY9" fmla="*/ 3111494 h 5921298"/>
              <a:gd name="connsiteX10" fmla="*/ 4774715 w 7306836"/>
              <a:gd name="connsiteY10" fmla="*/ 3066795 h 5921298"/>
              <a:gd name="connsiteX11" fmla="*/ 4793924 w 7306836"/>
              <a:gd name="connsiteY11" fmla="*/ 3006300 h 5921298"/>
              <a:gd name="connsiteX12" fmla="*/ 4842122 w 7306836"/>
              <a:gd name="connsiteY12" fmla="*/ 2972445 h 5921298"/>
              <a:gd name="connsiteX13" fmla="*/ 4903654 w 7306836"/>
              <a:gd name="connsiteY13" fmla="*/ 2957915 h 5921298"/>
              <a:gd name="connsiteX14" fmla="*/ 4957636 w 7306836"/>
              <a:gd name="connsiteY14" fmla="*/ 2954809 h 5921298"/>
              <a:gd name="connsiteX15" fmla="*/ 3684776 w 7306836"/>
              <a:gd name="connsiteY15" fmla="*/ 2719512 h 5921298"/>
              <a:gd name="connsiteX16" fmla="*/ 3745642 w 7306836"/>
              <a:gd name="connsiteY16" fmla="*/ 2736734 h 5921298"/>
              <a:gd name="connsiteX17" fmla="*/ 3791627 w 7306836"/>
              <a:gd name="connsiteY17" fmla="*/ 2783526 h 5921298"/>
              <a:gd name="connsiteX18" fmla="*/ 3821142 w 7306836"/>
              <a:gd name="connsiteY18" fmla="*/ 2853951 h 5921298"/>
              <a:gd name="connsiteX19" fmla="*/ 3831640 w 7306836"/>
              <a:gd name="connsiteY19" fmla="*/ 2940968 h 5921298"/>
              <a:gd name="connsiteX20" fmla="*/ 3821053 w 7306836"/>
              <a:gd name="connsiteY20" fmla="*/ 3028939 h 5921298"/>
              <a:gd name="connsiteX21" fmla="*/ 3791372 w 7306836"/>
              <a:gd name="connsiteY21" fmla="*/ 3099835 h 5921298"/>
              <a:gd name="connsiteX22" fmla="*/ 3745532 w 7306836"/>
              <a:gd name="connsiteY22" fmla="*/ 3146607 h 5921298"/>
              <a:gd name="connsiteX23" fmla="*/ 3684776 w 7306836"/>
              <a:gd name="connsiteY23" fmla="*/ 3163682 h 5921298"/>
              <a:gd name="connsiteX24" fmla="*/ 3622384 w 7306836"/>
              <a:gd name="connsiteY24" fmla="*/ 3146578 h 5921298"/>
              <a:gd name="connsiteX25" fmla="*/ 3573460 w 7306836"/>
              <a:gd name="connsiteY25" fmla="*/ 3099589 h 5921298"/>
              <a:gd name="connsiteX26" fmla="*/ 3540845 w 7306836"/>
              <a:gd name="connsiteY26" fmla="*/ 3028939 h 5921298"/>
              <a:gd name="connsiteX27" fmla="*/ 3529117 w 7306836"/>
              <a:gd name="connsiteY27" fmla="*/ 2940968 h 5921298"/>
              <a:gd name="connsiteX28" fmla="*/ 3540749 w 7306836"/>
              <a:gd name="connsiteY28" fmla="*/ 2854009 h 5921298"/>
              <a:gd name="connsiteX29" fmla="*/ 3573205 w 7306836"/>
              <a:gd name="connsiteY29" fmla="*/ 2783791 h 5921298"/>
              <a:gd name="connsiteX30" fmla="*/ 3622289 w 7306836"/>
              <a:gd name="connsiteY30" fmla="*/ 2736754 h 5921298"/>
              <a:gd name="connsiteX31" fmla="*/ 3684776 w 7306836"/>
              <a:gd name="connsiteY31" fmla="*/ 2719512 h 5921298"/>
              <a:gd name="connsiteX32" fmla="*/ 2185839 w 7306836"/>
              <a:gd name="connsiteY32" fmla="*/ 2635207 h 5921298"/>
              <a:gd name="connsiteX33" fmla="*/ 2185839 w 7306836"/>
              <a:gd name="connsiteY33" fmla="*/ 3020239 h 5921298"/>
              <a:gd name="connsiteX34" fmla="*/ 2226060 w 7306836"/>
              <a:gd name="connsiteY34" fmla="*/ 3199514 h 5921298"/>
              <a:gd name="connsiteX35" fmla="*/ 2349413 w 7306836"/>
              <a:gd name="connsiteY35" fmla="*/ 3263086 h 5921298"/>
              <a:gd name="connsiteX36" fmla="*/ 2392684 w 7306836"/>
              <a:gd name="connsiteY36" fmla="*/ 3254505 h 5921298"/>
              <a:gd name="connsiteX37" fmla="*/ 2433591 w 7306836"/>
              <a:gd name="connsiteY37" fmla="*/ 3230863 h 5921298"/>
              <a:gd name="connsiteX38" fmla="*/ 2468851 w 7306836"/>
              <a:gd name="connsiteY38" fmla="*/ 3194195 h 5921298"/>
              <a:gd name="connsiteX39" fmla="*/ 2480651 w 7306836"/>
              <a:gd name="connsiteY39" fmla="*/ 3174019 h 5921298"/>
              <a:gd name="connsiteX40" fmla="*/ 2480902 w 7306836"/>
              <a:gd name="connsiteY40" fmla="*/ 3189409 h 5921298"/>
              <a:gd name="connsiteX41" fmla="*/ 2483911 w 7306836"/>
              <a:gd name="connsiteY41" fmla="*/ 3247987 h 5921298"/>
              <a:gd name="connsiteX42" fmla="*/ 2560476 w 7306836"/>
              <a:gd name="connsiteY42" fmla="*/ 3247987 h 5921298"/>
              <a:gd name="connsiteX43" fmla="*/ 2557329 w 7306836"/>
              <a:gd name="connsiteY43" fmla="*/ 3167477 h 5921298"/>
              <a:gd name="connsiteX44" fmla="*/ 2556079 w 7306836"/>
              <a:gd name="connsiteY44" fmla="*/ 3105802 h 5921298"/>
              <a:gd name="connsiteX45" fmla="*/ 2556079 w 7306836"/>
              <a:gd name="connsiteY45" fmla="*/ 2635207 h 5921298"/>
              <a:gd name="connsiteX46" fmla="*/ 2480449 w 7306836"/>
              <a:gd name="connsiteY46" fmla="*/ 2635207 h 5921298"/>
              <a:gd name="connsiteX47" fmla="*/ 2480449 w 7306836"/>
              <a:gd name="connsiteY47" fmla="*/ 2948518 h 5921298"/>
              <a:gd name="connsiteX48" fmla="*/ 2463753 w 7306836"/>
              <a:gd name="connsiteY48" fmla="*/ 3069391 h 5921298"/>
              <a:gd name="connsiteX49" fmla="*/ 2426295 w 7306836"/>
              <a:gd name="connsiteY49" fmla="*/ 3133356 h 5921298"/>
              <a:gd name="connsiteX50" fmla="*/ 2386748 w 7306836"/>
              <a:gd name="connsiteY50" fmla="*/ 3159004 h 5921298"/>
              <a:gd name="connsiteX51" fmla="*/ 2364364 w 7306836"/>
              <a:gd name="connsiteY51" fmla="*/ 3163682 h 5921298"/>
              <a:gd name="connsiteX52" fmla="*/ 2314133 w 7306836"/>
              <a:gd name="connsiteY52" fmla="*/ 3151788 h 5921298"/>
              <a:gd name="connsiteX53" fmla="*/ 2283099 w 7306836"/>
              <a:gd name="connsiteY53" fmla="*/ 3116359 h 5921298"/>
              <a:gd name="connsiteX54" fmla="*/ 2266466 w 7306836"/>
              <a:gd name="connsiteY54" fmla="*/ 3057083 h 5921298"/>
              <a:gd name="connsiteX55" fmla="*/ 2261471 w 7306836"/>
              <a:gd name="connsiteY55" fmla="*/ 2972425 h 5921298"/>
              <a:gd name="connsiteX56" fmla="*/ 2261471 w 7306836"/>
              <a:gd name="connsiteY56" fmla="*/ 2635207 h 5921298"/>
              <a:gd name="connsiteX57" fmla="*/ 5388509 w 7306836"/>
              <a:gd name="connsiteY57" fmla="*/ 2620108 h 5921298"/>
              <a:gd name="connsiteX58" fmla="*/ 5336602 w 7306836"/>
              <a:gd name="connsiteY58" fmla="*/ 2631619 h 5921298"/>
              <a:gd name="connsiteX59" fmla="*/ 5296169 w 7306836"/>
              <a:gd name="connsiteY59" fmla="*/ 2661808 h 5921298"/>
              <a:gd name="connsiteX60" fmla="*/ 5266756 w 7306836"/>
              <a:gd name="connsiteY60" fmla="*/ 2703901 h 5921298"/>
              <a:gd name="connsiteX61" fmla="*/ 5263631 w 7306836"/>
              <a:gd name="connsiteY61" fmla="*/ 2710590 h 5921298"/>
              <a:gd name="connsiteX62" fmla="*/ 5263631 w 7306836"/>
              <a:gd name="connsiteY62" fmla="*/ 2635207 h 5921298"/>
              <a:gd name="connsiteX63" fmla="*/ 5188879 w 7306836"/>
              <a:gd name="connsiteY63" fmla="*/ 2635207 h 5921298"/>
              <a:gd name="connsiteX64" fmla="*/ 5191078 w 7306836"/>
              <a:gd name="connsiteY64" fmla="*/ 2751460 h 5921298"/>
              <a:gd name="connsiteX65" fmla="*/ 5192397 w 7306836"/>
              <a:gd name="connsiteY65" fmla="*/ 2830239 h 5921298"/>
              <a:gd name="connsiteX66" fmla="*/ 5192397 w 7306836"/>
              <a:gd name="connsiteY66" fmla="*/ 3247987 h 5921298"/>
              <a:gd name="connsiteX67" fmla="*/ 5268028 w 7306836"/>
              <a:gd name="connsiteY67" fmla="*/ 3247987 h 5921298"/>
              <a:gd name="connsiteX68" fmla="*/ 5268028 w 7306836"/>
              <a:gd name="connsiteY68" fmla="*/ 2903220 h 5921298"/>
              <a:gd name="connsiteX69" fmla="*/ 5274987 w 7306836"/>
              <a:gd name="connsiteY69" fmla="*/ 2844061 h 5921298"/>
              <a:gd name="connsiteX70" fmla="*/ 5296609 w 7306836"/>
              <a:gd name="connsiteY70" fmla="*/ 2787390 h 5921298"/>
              <a:gd name="connsiteX71" fmla="*/ 5333469 w 7306836"/>
              <a:gd name="connsiteY71" fmla="*/ 2744116 h 5921298"/>
              <a:gd name="connsiteX72" fmla="*/ 5386750 w 7306836"/>
              <a:gd name="connsiteY72" fmla="*/ 2727061 h 5921298"/>
              <a:gd name="connsiteX73" fmla="*/ 5426655 w 7306836"/>
              <a:gd name="connsiteY73" fmla="*/ 2733352 h 5921298"/>
              <a:gd name="connsiteX74" fmla="*/ 5440395 w 7306836"/>
              <a:gd name="connsiteY74" fmla="*/ 2631314 h 5921298"/>
              <a:gd name="connsiteX75" fmla="*/ 5388509 w 7306836"/>
              <a:gd name="connsiteY75" fmla="*/ 2620108 h 5921298"/>
              <a:gd name="connsiteX76" fmla="*/ 4895197 w 7306836"/>
              <a:gd name="connsiteY76" fmla="*/ 2620108 h 5921298"/>
              <a:gd name="connsiteX77" fmla="*/ 4712275 w 7306836"/>
              <a:gd name="connsiteY77" fmla="*/ 2717015 h 5921298"/>
              <a:gd name="connsiteX78" fmla="*/ 4755340 w 7306836"/>
              <a:gd name="connsiteY78" fmla="*/ 2788717 h 5921298"/>
              <a:gd name="connsiteX79" fmla="*/ 4882005 w 7306836"/>
              <a:gd name="connsiteY79" fmla="*/ 2719512 h 5921298"/>
              <a:gd name="connsiteX80" fmla="*/ 4978742 w 7306836"/>
              <a:gd name="connsiteY80" fmla="*/ 2859180 h 5921298"/>
              <a:gd name="connsiteX81" fmla="*/ 4978742 w 7306836"/>
              <a:gd name="connsiteY81" fmla="*/ 2862955 h 5921298"/>
              <a:gd name="connsiteX82" fmla="*/ 4958515 w 7306836"/>
              <a:gd name="connsiteY82" fmla="*/ 2862955 h 5921298"/>
              <a:gd name="connsiteX83" fmla="*/ 4876337 w 7306836"/>
              <a:gd name="connsiteY83" fmla="*/ 2868165 h 5921298"/>
              <a:gd name="connsiteX84" fmla="*/ 4789699 w 7306836"/>
              <a:gd name="connsiteY84" fmla="*/ 2894323 h 5921298"/>
              <a:gd name="connsiteX85" fmla="*/ 4721400 w 7306836"/>
              <a:gd name="connsiteY85" fmla="*/ 2958760 h 5921298"/>
              <a:gd name="connsiteX86" fmla="*/ 4693807 w 7306836"/>
              <a:gd name="connsiteY86" fmla="*/ 3078120 h 5921298"/>
              <a:gd name="connsiteX87" fmla="*/ 4706642 w 7306836"/>
              <a:gd name="connsiteY87" fmla="*/ 3158896 h 5921298"/>
              <a:gd name="connsiteX88" fmla="*/ 4740603 w 7306836"/>
              <a:gd name="connsiteY88" fmla="*/ 3217091 h 5921298"/>
              <a:gd name="connsiteX89" fmla="*/ 4788559 w 7306836"/>
              <a:gd name="connsiteY89" fmla="*/ 3251840 h 5921298"/>
              <a:gd name="connsiteX90" fmla="*/ 4844190 w 7306836"/>
              <a:gd name="connsiteY90" fmla="*/ 3263086 h 5921298"/>
              <a:gd name="connsiteX91" fmla="*/ 4933211 w 7306836"/>
              <a:gd name="connsiteY91" fmla="*/ 3235797 h 5921298"/>
              <a:gd name="connsiteX92" fmla="*/ 4981284 w 7306836"/>
              <a:gd name="connsiteY92" fmla="*/ 3178630 h 5921298"/>
              <a:gd name="connsiteX93" fmla="*/ 4982897 w 7306836"/>
              <a:gd name="connsiteY93" fmla="*/ 3175341 h 5921298"/>
              <a:gd name="connsiteX94" fmla="*/ 4983036 w 7306836"/>
              <a:gd name="connsiteY94" fmla="*/ 3178743 h 5921298"/>
              <a:gd name="connsiteX95" fmla="*/ 4983641 w 7306836"/>
              <a:gd name="connsiteY95" fmla="*/ 3191021 h 5921298"/>
              <a:gd name="connsiteX96" fmla="*/ 4988801 w 7306836"/>
              <a:gd name="connsiteY96" fmla="*/ 3247987 h 5921298"/>
              <a:gd name="connsiteX97" fmla="*/ 5061408 w 7306836"/>
              <a:gd name="connsiteY97" fmla="*/ 3247987 h 5921298"/>
              <a:gd name="connsiteX98" fmla="*/ 5056461 w 7306836"/>
              <a:gd name="connsiteY98" fmla="*/ 3173897 h 5921298"/>
              <a:gd name="connsiteX99" fmla="*/ 5054373 w 7306836"/>
              <a:gd name="connsiteY99" fmla="*/ 3103286 h 5921298"/>
              <a:gd name="connsiteX100" fmla="*/ 5054373 w 7306836"/>
              <a:gd name="connsiteY100" fmla="*/ 2840306 h 5921298"/>
              <a:gd name="connsiteX101" fmla="*/ 5041408 w 7306836"/>
              <a:gd name="connsiteY101" fmla="*/ 2743134 h 5921298"/>
              <a:gd name="connsiteX102" fmla="*/ 5006726 w 7306836"/>
              <a:gd name="connsiteY102" fmla="*/ 2674371 h 5921298"/>
              <a:gd name="connsiteX103" fmla="*/ 4955774 w 7306836"/>
              <a:gd name="connsiteY103" fmla="*/ 2633389 h 5921298"/>
              <a:gd name="connsiteX104" fmla="*/ 4895197 w 7306836"/>
              <a:gd name="connsiteY104" fmla="*/ 2620108 h 5921298"/>
              <a:gd name="connsiteX105" fmla="*/ 4155259 w 7306836"/>
              <a:gd name="connsiteY105" fmla="*/ 2620108 h 5921298"/>
              <a:gd name="connsiteX106" fmla="*/ 4096357 w 7306836"/>
              <a:gd name="connsiteY106" fmla="*/ 2631442 h 5921298"/>
              <a:gd name="connsiteX107" fmla="*/ 4044478 w 7306836"/>
              <a:gd name="connsiteY107" fmla="*/ 2665612 h 5921298"/>
              <a:gd name="connsiteX108" fmla="*/ 4007899 w 7306836"/>
              <a:gd name="connsiteY108" fmla="*/ 2724623 h 5921298"/>
              <a:gd name="connsiteX109" fmla="*/ 3994323 w 7306836"/>
              <a:gd name="connsiteY109" fmla="*/ 2808849 h 5921298"/>
              <a:gd name="connsiteX110" fmla="*/ 4007700 w 7306836"/>
              <a:gd name="connsiteY110" fmla="*/ 2884985 h 5921298"/>
              <a:gd name="connsiteX111" fmla="*/ 4039531 w 7306836"/>
              <a:gd name="connsiteY111" fmla="*/ 2934696 h 5921298"/>
              <a:gd name="connsiteX112" fmla="*/ 4077126 w 7306836"/>
              <a:gd name="connsiteY112" fmla="*/ 2962997 h 5921298"/>
              <a:gd name="connsiteX113" fmla="*/ 4106519 w 7306836"/>
              <a:gd name="connsiteY113" fmla="*/ 2976003 h 5921298"/>
              <a:gd name="connsiteX114" fmla="*/ 4159737 w 7306836"/>
              <a:gd name="connsiteY114" fmla="*/ 2993835 h 5921298"/>
              <a:gd name="connsiteX115" fmla="*/ 4214435 w 7306836"/>
              <a:gd name="connsiteY115" fmla="*/ 3022962 h 5921298"/>
              <a:gd name="connsiteX116" fmla="*/ 4234406 w 7306836"/>
              <a:gd name="connsiteY116" fmla="*/ 3076862 h 5921298"/>
              <a:gd name="connsiteX117" fmla="*/ 4227035 w 7306836"/>
              <a:gd name="connsiteY117" fmla="*/ 3115465 h 5921298"/>
              <a:gd name="connsiteX118" fmla="*/ 4207626 w 7306836"/>
              <a:gd name="connsiteY118" fmla="*/ 3142675 h 5921298"/>
              <a:gd name="connsiteX119" fmla="*/ 4179339 w 7306836"/>
              <a:gd name="connsiteY119" fmla="*/ 3158453 h 5921298"/>
              <a:gd name="connsiteX120" fmla="*/ 4146464 w 7306836"/>
              <a:gd name="connsiteY120" fmla="*/ 3163682 h 5921298"/>
              <a:gd name="connsiteX121" fmla="*/ 4087288 w 7306836"/>
              <a:gd name="connsiteY121" fmla="*/ 3141584 h 5921298"/>
              <a:gd name="connsiteX122" fmla="*/ 4040933 w 7306836"/>
              <a:gd name="connsiteY122" fmla="*/ 3074345 h 5921298"/>
              <a:gd name="connsiteX123" fmla="*/ 3979372 w 7306836"/>
              <a:gd name="connsiteY123" fmla="*/ 3133445 h 5921298"/>
              <a:gd name="connsiteX124" fmla="*/ 4054049 w 7306836"/>
              <a:gd name="connsiteY124" fmla="*/ 3236024 h 5921298"/>
              <a:gd name="connsiteX125" fmla="*/ 4146464 w 7306836"/>
              <a:gd name="connsiteY125" fmla="*/ 3263086 h 5921298"/>
              <a:gd name="connsiteX126" fmla="*/ 4207832 w 7306836"/>
              <a:gd name="connsiteY126" fmla="*/ 3252686 h 5921298"/>
              <a:gd name="connsiteX127" fmla="*/ 4261820 w 7306836"/>
              <a:gd name="connsiteY127" fmla="*/ 3218722 h 5921298"/>
              <a:gd name="connsiteX128" fmla="*/ 4300563 w 7306836"/>
              <a:gd name="connsiteY128" fmla="*/ 3157716 h 5921298"/>
              <a:gd name="connsiteX129" fmla="*/ 4315314 w 7306836"/>
              <a:gd name="connsiteY129" fmla="*/ 3069312 h 5921298"/>
              <a:gd name="connsiteX130" fmla="*/ 4284644 w 7306836"/>
              <a:gd name="connsiteY130" fmla="*/ 2957227 h 5921298"/>
              <a:gd name="connsiteX131" fmla="*/ 4208189 w 7306836"/>
              <a:gd name="connsiteY131" fmla="*/ 2897282 h 5921298"/>
              <a:gd name="connsiteX132" fmla="*/ 4149267 w 7306836"/>
              <a:gd name="connsiteY132" fmla="*/ 2877150 h 5921298"/>
              <a:gd name="connsiteX133" fmla="*/ 4092839 w 7306836"/>
              <a:gd name="connsiteY133" fmla="*/ 2847433 h 5921298"/>
              <a:gd name="connsiteX134" fmla="*/ 4075230 w 7306836"/>
              <a:gd name="connsiteY134" fmla="*/ 2795008 h 5921298"/>
              <a:gd name="connsiteX135" fmla="*/ 4081434 w 7306836"/>
              <a:gd name="connsiteY135" fmla="*/ 2761280 h 5921298"/>
              <a:gd name="connsiteX136" fmla="*/ 4098418 w 7306836"/>
              <a:gd name="connsiteY136" fmla="*/ 2738337 h 5921298"/>
              <a:gd name="connsiteX137" fmla="*/ 4123654 w 7306836"/>
              <a:gd name="connsiteY137" fmla="*/ 2724240 h 5921298"/>
              <a:gd name="connsiteX138" fmla="*/ 4151740 w 7306836"/>
              <a:gd name="connsiteY138" fmla="*/ 2719512 h 5921298"/>
              <a:gd name="connsiteX139" fmla="*/ 4200590 w 7306836"/>
              <a:gd name="connsiteY139" fmla="*/ 2738887 h 5921298"/>
              <a:gd name="connsiteX140" fmla="*/ 4237224 w 7306836"/>
              <a:gd name="connsiteY140" fmla="*/ 2798783 h 5921298"/>
              <a:gd name="connsiteX141" fmla="*/ 4301243 w 7306836"/>
              <a:gd name="connsiteY141" fmla="*/ 2741728 h 5921298"/>
              <a:gd name="connsiteX142" fmla="*/ 4239594 w 7306836"/>
              <a:gd name="connsiteY142" fmla="*/ 2645548 h 5921298"/>
              <a:gd name="connsiteX143" fmla="*/ 4155259 w 7306836"/>
              <a:gd name="connsiteY143" fmla="*/ 2620108 h 5921298"/>
              <a:gd name="connsiteX144" fmla="*/ 3684776 w 7306836"/>
              <a:gd name="connsiteY144" fmla="*/ 2620108 h 5921298"/>
              <a:gd name="connsiteX145" fmla="*/ 3640248 w 7306836"/>
              <a:gd name="connsiteY145" fmla="*/ 2626783 h 5921298"/>
              <a:gd name="connsiteX146" fmla="*/ 3594497 w 7306836"/>
              <a:gd name="connsiteY146" fmla="*/ 2647849 h 5921298"/>
              <a:gd name="connsiteX147" fmla="*/ 3552216 w 7306836"/>
              <a:gd name="connsiteY147" fmla="*/ 2684722 h 5921298"/>
              <a:gd name="connsiteX148" fmla="*/ 3533916 w 7306836"/>
              <a:gd name="connsiteY148" fmla="*/ 2708121 h 5921298"/>
              <a:gd name="connsiteX149" fmla="*/ 3531755 w 7306836"/>
              <a:gd name="connsiteY149" fmla="*/ 2711953 h 5921298"/>
              <a:gd name="connsiteX150" fmla="*/ 3531755 w 7306836"/>
              <a:gd name="connsiteY150" fmla="*/ 2635207 h 5921298"/>
              <a:gd name="connsiteX151" fmla="*/ 3456125 w 7306836"/>
              <a:gd name="connsiteY151" fmla="*/ 2635207 h 5921298"/>
              <a:gd name="connsiteX152" fmla="*/ 3456125 w 7306836"/>
              <a:gd name="connsiteY152" fmla="*/ 3610371 h 5921298"/>
              <a:gd name="connsiteX153" fmla="*/ 3531755 w 7306836"/>
              <a:gd name="connsiteY153" fmla="*/ 3610371 h 5921298"/>
              <a:gd name="connsiteX154" fmla="*/ 3531755 w 7306836"/>
              <a:gd name="connsiteY154" fmla="*/ 3170959 h 5921298"/>
              <a:gd name="connsiteX155" fmla="*/ 3534181 w 7306836"/>
              <a:gd name="connsiteY155" fmla="*/ 3175268 h 5921298"/>
              <a:gd name="connsiteX156" fmla="*/ 3552518 w 7306836"/>
              <a:gd name="connsiteY156" fmla="*/ 3198738 h 5921298"/>
              <a:gd name="connsiteX157" fmla="*/ 3594772 w 7306836"/>
              <a:gd name="connsiteY157" fmla="*/ 3235601 h 5921298"/>
              <a:gd name="connsiteX158" fmla="*/ 3640070 w 7306836"/>
              <a:gd name="connsiteY158" fmla="*/ 3256530 h 5921298"/>
              <a:gd name="connsiteX159" fmla="*/ 3684776 w 7306836"/>
              <a:gd name="connsiteY159" fmla="*/ 3263086 h 5921298"/>
              <a:gd name="connsiteX160" fmla="*/ 3776601 w 7306836"/>
              <a:gd name="connsiteY160" fmla="*/ 3238944 h 5921298"/>
              <a:gd name="connsiteX161" fmla="*/ 3848376 w 7306836"/>
              <a:gd name="connsiteY161" fmla="*/ 3171469 h 5921298"/>
              <a:gd name="connsiteX162" fmla="*/ 3895605 w 7306836"/>
              <a:gd name="connsiteY162" fmla="*/ 3069155 h 5921298"/>
              <a:gd name="connsiteX163" fmla="*/ 3912548 w 7306836"/>
              <a:gd name="connsiteY163" fmla="*/ 2940968 h 5921298"/>
              <a:gd name="connsiteX164" fmla="*/ 3895701 w 7306836"/>
              <a:gd name="connsiteY164" fmla="*/ 2813784 h 5921298"/>
              <a:gd name="connsiteX165" fmla="*/ 3848631 w 7306836"/>
              <a:gd name="connsiteY165" fmla="*/ 2711913 h 5921298"/>
              <a:gd name="connsiteX166" fmla="*/ 3776663 w 7306836"/>
              <a:gd name="connsiteY166" fmla="*/ 2644389 h 5921298"/>
              <a:gd name="connsiteX167" fmla="*/ 3684776 w 7306836"/>
              <a:gd name="connsiteY167" fmla="*/ 2620108 h 5921298"/>
              <a:gd name="connsiteX168" fmla="*/ 2893044 w 7306836"/>
              <a:gd name="connsiteY168" fmla="*/ 2620108 h 5921298"/>
              <a:gd name="connsiteX169" fmla="*/ 2814294 w 7306836"/>
              <a:gd name="connsiteY169" fmla="*/ 2648095 h 5921298"/>
              <a:gd name="connsiteX170" fmla="*/ 2779645 w 7306836"/>
              <a:gd name="connsiteY170" fmla="*/ 2681200 h 5921298"/>
              <a:gd name="connsiteX171" fmla="*/ 2767285 w 7306836"/>
              <a:gd name="connsiteY171" fmla="*/ 2699708 h 5921298"/>
              <a:gd name="connsiteX172" fmla="*/ 2767285 w 7306836"/>
              <a:gd name="connsiteY172" fmla="*/ 2635207 h 5921298"/>
              <a:gd name="connsiteX173" fmla="*/ 2687258 w 7306836"/>
              <a:gd name="connsiteY173" fmla="*/ 2635207 h 5921298"/>
              <a:gd name="connsiteX174" fmla="*/ 2690363 w 7306836"/>
              <a:gd name="connsiteY174" fmla="*/ 2713358 h 5921298"/>
              <a:gd name="connsiteX175" fmla="*/ 2691654 w 7306836"/>
              <a:gd name="connsiteY175" fmla="*/ 2777392 h 5921298"/>
              <a:gd name="connsiteX176" fmla="*/ 2691654 w 7306836"/>
              <a:gd name="connsiteY176" fmla="*/ 3247987 h 5921298"/>
              <a:gd name="connsiteX177" fmla="*/ 2767285 w 7306836"/>
              <a:gd name="connsiteY177" fmla="*/ 3247987 h 5921298"/>
              <a:gd name="connsiteX178" fmla="*/ 2767285 w 7306836"/>
              <a:gd name="connsiteY178" fmla="*/ 2933418 h 5921298"/>
              <a:gd name="connsiteX179" fmla="*/ 2782552 w 7306836"/>
              <a:gd name="connsiteY179" fmla="*/ 2813223 h 5921298"/>
              <a:gd name="connsiteX180" fmla="*/ 2816547 w 7306836"/>
              <a:gd name="connsiteY180" fmla="*/ 2749749 h 5921298"/>
              <a:gd name="connsiteX181" fmla="*/ 2852672 w 7306836"/>
              <a:gd name="connsiteY181" fmla="*/ 2724141 h 5921298"/>
              <a:gd name="connsiteX182" fmla="*/ 2874576 w 7306836"/>
              <a:gd name="connsiteY182" fmla="*/ 2719512 h 5921298"/>
              <a:gd name="connsiteX183" fmla="*/ 2949519 w 7306836"/>
              <a:gd name="connsiteY183" fmla="*/ 2763079 h 5921298"/>
              <a:gd name="connsiteX184" fmla="*/ 2969554 w 7306836"/>
              <a:gd name="connsiteY184" fmla="*/ 2891895 h 5921298"/>
              <a:gd name="connsiteX185" fmla="*/ 2969554 w 7306836"/>
              <a:gd name="connsiteY185" fmla="*/ 3247987 h 5921298"/>
              <a:gd name="connsiteX186" fmla="*/ 3045185 w 7306836"/>
              <a:gd name="connsiteY186" fmla="*/ 3247987 h 5921298"/>
              <a:gd name="connsiteX187" fmla="*/ 3045185 w 7306836"/>
              <a:gd name="connsiteY187" fmla="*/ 2922094 h 5921298"/>
              <a:gd name="connsiteX188" fmla="*/ 3051052 w 7306836"/>
              <a:gd name="connsiteY188" fmla="*/ 2845191 h 5921298"/>
              <a:gd name="connsiteX189" fmla="*/ 3069458 w 7306836"/>
              <a:gd name="connsiteY189" fmla="*/ 2780843 h 5921298"/>
              <a:gd name="connsiteX190" fmla="*/ 3102217 w 7306836"/>
              <a:gd name="connsiteY190" fmla="*/ 2736292 h 5921298"/>
              <a:gd name="connsiteX191" fmla="*/ 3152475 w 7306836"/>
              <a:gd name="connsiteY191" fmla="*/ 2719512 h 5921298"/>
              <a:gd name="connsiteX192" fmla="*/ 3227418 w 7306836"/>
              <a:gd name="connsiteY192" fmla="*/ 2763079 h 5921298"/>
              <a:gd name="connsiteX193" fmla="*/ 3247453 w 7306836"/>
              <a:gd name="connsiteY193" fmla="*/ 2891895 h 5921298"/>
              <a:gd name="connsiteX194" fmla="*/ 3247453 w 7306836"/>
              <a:gd name="connsiteY194" fmla="*/ 3247987 h 5921298"/>
              <a:gd name="connsiteX195" fmla="*/ 3323084 w 7306836"/>
              <a:gd name="connsiteY195" fmla="*/ 3247987 h 5921298"/>
              <a:gd name="connsiteX196" fmla="*/ 3323084 w 7306836"/>
              <a:gd name="connsiteY196" fmla="*/ 2861697 h 5921298"/>
              <a:gd name="connsiteX197" fmla="*/ 3282870 w 7306836"/>
              <a:gd name="connsiteY197" fmla="*/ 2683670 h 5921298"/>
              <a:gd name="connsiteX198" fmla="*/ 3159510 w 7306836"/>
              <a:gd name="connsiteY198" fmla="*/ 2620108 h 5921298"/>
              <a:gd name="connsiteX199" fmla="*/ 3075078 w 7306836"/>
              <a:gd name="connsiteY199" fmla="*/ 2654857 h 5921298"/>
              <a:gd name="connsiteX200" fmla="*/ 3024449 w 7306836"/>
              <a:gd name="connsiteY200" fmla="*/ 2740902 h 5921298"/>
              <a:gd name="connsiteX201" fmla="*/ 3004909 w 7306836"/>
              <a:gd name="connsiteY201" fmla="*/ 2684702 h 5921298"/>
              <a:gd name="connsiteX202" fmla="*/ 2969684 w 7306836"/>
              <a:gd name="connsiteY202" fmla="*/ 2645204 h 5921298"/>
              <a:gd name="connsiteX203" fmla="*/ 2930316 w 7306836"/>
              <a:gd name="connsiteY203" fmla="*/ 2625525 h 5921298"/>
              <a:gd name="connsiteX204" fmla="*/ 2893044 w 7306836"/>
              <a:gd name="connsiteY204" fmla="*/ 2620108 h 5921298"/>
              <a:gd name="connsiteX205" fmla="*/ 5532684 w 7306836"/>
              <a:gd name="connsiteY205" fmla="*/ 2469115 h 5921298"/>
              <a:gd name="connsiteX206" fmla="*/ 5532684 w 7306836"/>
              <a:gd name="connsiteY206" fmla="*/ 2635207 h 5921298"/>
              <a:gd name="connsiteX207" fmla="*/ 5445621 w 7306836"/>
              <a:gd name="connsiteY207" fmla="*/ 2635207 h 5921298"/>
              <a:gd name="connsiteX208" fmla="*/ 5445621 w 7306836"/>
              <a:gd name="connsiteY208" fmla="*/ 2734611 h 5921298"/>
              <a:gd name="connsiteX209" fmla="*/ 5532684 w 7306836"/>
              <a:gd name="connsiteY209" fmla="*/ 2734611 h 5921298"/>
              <a:gd name="connsiteX210" fmla="*/ 5532684 w 7306836"/>
              <a:gd name="connsiteY210" fmla="*/ 3093219 h 5921298"/>
              <a:gd name="connsiteX211" fmla="*/ 5543113 w 7306836"/>
              <a:gd name="connsiteY211" fmla="*/ 3178025 h 5921298"/>
              <a:gd name="connsiteX212" fmla="*/ 5570135 w 7306836"/>
              <a:gd name="connsiteY212" fmla="*/ 3230135 h 5921298"/>
              <a:gd name="connsiteX213" fmla="*/ 5605938 w 7306836"/>
              <a:gd name="connsiteY213" fmla="*/ 3256382 h 5921298"/>
              <a:gd name="connsiteX214" fmla="*/ 5643492 w 7306836"/>
              <a:gd name="connsiteY214" fmla="*/ 3263086 h 5921298"/>
              <a:gd name="connsiteX215" fmla="*/ 5730555 w 7306836"/>
              <a:gd name="connsiteY215" fmla="*/ 3237174 h 5921298"/>
              <a:gd name="connsiteX216" fmla="*/ 5727133 w 7306836"/>
              <a:gd name="connsiteY216" fmla="*/ 3139775 h 5921298"/>
              <a:gd name="connsiteX217" fmla="*/ 5687642 w 7306836"/>
              <a:gd name="connsiteY217" fmla="*/ 3157912 h 5921298"/>
              <a:gd name="connsiteX218" fmla="*/ 5659322 w 7306836"/>
              <a:gd name="connsiteY218" fmla="*/ 3163682 h 5921298"/>
              <a:gd name="connsiteX219" fmla="*/ 5638119 w 7306836"/>
              <a:gd name="connsiteY219" fmla="*/ 3160066 h 5921298"/>
              <a:gd name="connsiteX220" fmla="*/ 5622633 w 7306836"/>
              <a:gd name="connsiteY220" fmla="*/ 3147227 h 5921298"/>
              <a:gd name="connsiteX221" fmla="*/ 5612252 w 7306836"/>
              <a:gd name="connsiteY221" fmla="*/ 3119397 h 5921298"/>
              <a:gd name="connsiteX222" fmla="*/ 5608315 w 7306836"/>
              <a:gd name="connsiteY222" fmla="*/ 3069312 h 5921298"/>
              <a:gd name="connsiteX223" fmla="*/ 5608315 w 7306836"/>
              <a:gd name="connsiteY223" fmla="*/ 2734611 h 5921298"/>
              <a:gd name="connsiteX224" fmla="*/ 5727038 w 7306836"/>
              <a:gd name="connsiteY224" fmla="*/ 2734611 h 5921298"/>
              <a:gd name="connsiteX225" fmla="*/ 5727038 w 7306836"/>
              <a:gd name="connsiteY225" fmla="*/ 2635207 h 5921298"/>
              <a:gd name="connsiteX226" fmla="*/ 5608315 w 7306836"/>
              <a:gd name="connsiteY226" fmla="*/ 2635207 h 5921298"/>
              <a:gd name="connsiteX227" fmla="*/ 5608315 w 7306836"/>
              <a:gd name="connsiteY227" fmla="*/ 2469115 h 5921298"/>
              <a:gd name="connsiteX228" fmla="*/ 4440584 w 7306836"/>
              <a:gd name="connsiteY228" fmla="*/ 2469115 h 5921298"/>
              <a:gd name="connsiteX229" fmla="*/ 4440584 w 7306836"/>
              <a:gd name="connsiteY229" fmla="*/ 2635207 h 5921298"/>
              <a:gd name="connsiteX230" fmla="*/ 4353520 w 7306836"/>
              <a:gd name="connsiteY230" fmla="*/ 2635207 h 5921298"/>
              <a:gd name="connsiteX231" fmla="*/ 4353520 w 7306836"/>
              <a:gd name="connsiteY231" fmla="*/ 2734611 h 5921298"/>
              <a:gd name="connsiteX232" fmla="*/ 4440584 w 7306836"/>
              <a:gd name="connsiteY232" fmla="*/ 2734611 h 5921298"/>
              <a:gd name="connsiteX233" fmla="*/ 4440584 w 7306836"/>
              <a:gd name="connsiteY233" fmla="*/ 3093219 h 5921298"/>
              <a:gd name="connsiteX234" fmla="*/ 4451013 w 7306836"/>
              <a:gd name="connsiteY234" fmla="*/ 3178025 h 5921298"/>
              <a:gd name="connsiteX235" fmla="*/ 4478035 w 7306836"/>
              <a:gd name="connsiteY235" fmla="*/ 3230135 h 5921298"/>
              <a:gd name="connsiteX236" fmla="*/ 4513837 w 7306836"/>
              <a:gd name="connsiteY236" fmla="*/ 3256382 h 5921298"/>
              <a:gd name="connsiteX237" fmla="*/ 4551392 w 7306836"/>
              <a:gd name="connsiteY237" fmla="*/ 3263086 h 5921298"/>
              <a:gd name="connsiteX238" fmla="*/ 4638455 w 7306836"/>
              <a:gd name="connsiteY238" fmla="*/ 3237174 h 5921298"/>
              <a:gd name="connsiteX239" fmla="*/ 4635034 w 7306836"/>
              <a:gd name="connsiteY239" fmla="*/ 3139775 h 5921298"/>
              <a:gd name="connsiteX240" fmla="*/ 4595542 w 7306836"/>
              <a:gd name="connsiteY240" fmla="*/ 3157912 h 5921298"/>
              <a:gd name="connsiteX241" fmla="*/ 4567221 w 7306836"/>
              <a:gd name="connsiteY241" fmla="*/ 3163682 h 5921298"/>
              <a:gd name="connsiteX242" fmla="*/ 4546019 w 7306836"/>
              <a:gd name="connsiteY242" fmla="*/ 3160066 h 5921298"/>
              <a:gd name="connsiteX243" fmla="*/ 4530533 w 7306836"/>
              <a:gd name="connsiteY243" fmla="*/ 3147227 h 5921298"/>
              <a:gd name="connsiteX244" fmla="*/ 4520151 w 7306836"/>
              <a:gd name="connsiteY244" fmla="*/ 3119397 h 5921298"/>
              <a:gd name="connsiteX245" fmla="*/ 4516215 w 7306836"/>
              <a:gd name="connsiteY245" fmla="*/ 3069312 h 5921298"/>
              <a:gd name="connsiteX246" fmla="*/ 4516215 w 7306836"/>
              <a:gd name="connsiteY246" fmla="*/ 2734611 h 5921298"/>
              <a:gd name="connsiteX247" fmla="*/ 4634937 w 7306836"/>
              <a:gd name="connsiteY247" fmla="*/ 2734611 h 5921298"/>
              <a:gd name="connsiteX248" fmla="*/ 4634937 w 7306836"/>
              <a:gd name="connsiteY248" fmla="*/ 2635207 h 5921298"/>
              <a:gd name="connsiteX249" fmla="*/ 4516215 w 7306836"/>
              <a:gd name="connsiteY249" fmla="*/ 2635207 h 5921298"/>
              <a:gd name="connsiteX250" fmla="*/ 4516215 w 7306836"/>
              <a:gd name="connsiteY250" fmla="*/ 2469115 h 5921298"/>
              <a:gd name="connsiteX251" fmla="*/ 1964868 w 7306836"/>
              <a:gd name="connsiteY251" fmla="*/ 2333221 h 5921298"/>
              <a:gd name="connsiteX252" fmla="*/ 1964868 w 7306836"/>
              <a:gd name="connsiteY252" fmla="*/ 2953551 h 5921298"/>
              <a:gd name="connsiteX253" fmla="*/ 1960505 w 7306836"/>
              <a:gd name="connsiteY253" fmla="*/ 3032458 h 5921298"/>
              <a:gd name="connsiteX254" fmla="*/ 1945205 w 7306836"/>
              <a:gd name="connsiteY254" fmla="*/ 3099865 h 5921298"/>
              <a:gd name="connsiteX255" fmla="*/ 1914569 w 7306836"/>
              <a:gd name="connsiteY255" fmla="*/ 3145919 h 5921298"/>
              <a:gd name="connsiteX256" fmla="*/ 1863266 w 7306836"/>
              <a:gd name="connsiteY256" fmla="*/ 3163682 h 5921298"/>
              <a:gd name="connsiteX257" fmla="*/ 1802916 w 7306836"/>
              <a:gd name="connsiteY257" fmla="*/ 3133927 h 5921298"/>
              <a:gd name="connsiteX258" fmla="*/ 1771119 w 7306836"/>
              <a:gd name="connsiteY258" fmla="*/ 3040371 h 5921298"/>
              <a:gd name="connsiteX259" fmla="*/ 1692245 w 7306836"/>
              <a:gd name="connsiteY259" fmla="*/ 3063276 h 5921298"/>
              <a:gd name="connsiteX260" fmla="*/ 1749044 w 7306836"/>
              <a:gd name="connsiteY260" fmla="*/ 3220590 h 5921298"/>
              <a:gd name="connsiteX261" fmla="*/ 1861975 w 7306836"/>
              <a:gd name="connsiteY261" fmla="*/ 3270636 h 5921298"/>
              <a:gd name="connsiteX262" fmla="*/ 1949512 w 7306836"/>
              <a:gd name="connsiteY262" fmla="*/ 3244095 h 5921298"/>
              <a:gd name="connsiteX263" fmla="*/ 2006552 w 7306836"/>
              <a:gd name="connsiteY263" fmla="*/ 3177071 h 5921298"/>
              <a:gd name="connsiteX264" fmla="*/ 2037063 w 7306836"/>
              <a:gd name="connsiteY264" fmla="*/ 3087390 h 5921298"/>
              <a:gd name="connsiteX265" fmla="*/ 2045775 w 7306836"/>
              <a:gd name="connsiteY265" fmla="*/ 2991299 h 5921298"/>
              <a:gd name="connsiteX266" fmla="*/ 2045775 w 7306836"/>
              <a:gd name="connsiteY266" fmla="*/ 2333221 h 5921298"/>
              <a:gd name="connsiteX267" fmla="*/ 5181804 w 7306836"/>
              <a:gd name="connsiteY267" fmla="*/ 1441589 h 5921298"/>
              <a:gd name="connsiteX268" fmla="*/ 5202910 w 7306836"/>
              <a:gd name="connsiteY268" fmla="*/ 1441589 h 5921298"/>
              <a:gd name="connsiteX269" fmla="*/ 5202910 w 7306836"/>
              <a:gd name="connsiteY269" fmla="*/ 1471787 h 5921298"/>
              <a:gd name="connsiteX270" fmla="*/ 5195799 w 7306836"/>
              <a:gd name="connsiteY270" fmla="*/ 1541819 h 5921298"/>
              <a:gd name="connsiteX271" fmla="*/ 5173965 w 7306836"/>
              <a:gd name="connsiteY271" fmla="*/ 1598736 h 5921298"/>
              <a:gd name="connsiteX272" fmla="*/ 5137826 w 7306836"/>
              <a:gd name="connsiteY272" fmla="*/ 1636592 h 5921298"/>
              <a:gd name="connsiteX273" fmla="*/ 5086826 w 7306836"/>
              <a:gd name="connsiteY273" fmla="*/ 1650462 h 5921298"/>
              <a:gd name="connsiteX274" fmla="*/ 5054390 w 7306836"/>
              <a:gd name="connsiteY274" fmla="*/ 1645282 h 5921298"/>
              <a:gd name="connsiteX275" fmla="*/ 5026104 w 7306836"/>
              <a:gd name="connsiteY275" fmla="*/ 1628276 h 5921298"/>
              <a:gd name="connsiteX276" fmla="*/ 5006193 w 7306836"/>
              <a:gd name="connsiteY276" fmla="*/ 1598274 h 5921298"/>
              <a:gd name="connsiteX277" fmla="*/ 4998883 w 7306836"/>
              <a:gd name="connsiteY277" fmla="*/ 1553575 h 5921298"/>
              <a:gd name="connsiteX278" fmla="*/ 5018093 w 7306836"/>
              <a:gd name="connsiteY278" fmla="*/ 1493080 h 5921298"/>
              <a:gd name="connsiteX279" fmla="*/ 5066290 w 7306836"/>
              <a:gd name="connsiteY279" fmla="*/ 1459224 h 5921298"/>
              <a:gd name="connsiteX280" fmla="*/ 5127822 w 7306836"/>
              <a:gd name="connsiteY280" fmla="*/ 1444695 h 5921298"/>
              <a:gd name="connsiteX281" fmla="*/ 5181804 w 7306836"/>
              <a:gd name="connsiteY281" fmla="*/ 1441589 h 5921298"/>
              <a:gd name="connsiteX282" fmla="*/ 6156498 w 7306836"/>
              <a:gd name="connsiteY282" fmla="*/ 1206291 h 5921298"/>
              <a:gd name="connsiteX283" fmla="*/ 6217364 w 7306836"/>
              <a:gd name="connsiteY283" fmla="*/ 1223514 h 5921298"/>
              <a:gd name="connsiteX284" fmla="*/ 6263348 w 7306836"/>
              <a:gd name="connsiteY284" fmla="*/ 1270306 h 5921298"/>
              <a:gd name="connsiteX285" fmla="*/ 6292865 w 7306836"/>
              <a:gd name="connsiteY285" fmla="*/ 1340730 h 5921298"/>
              <a:gd name="connsiteX286" fmla="*/ 6303362 w 7306836"/>
              <a:gd name="connsiteY286" fmla="*/ 1427748 h 5921298"/>
              <a:gd name="connsiteX287" fmla="*/ 6292775 w 7306836"/>
              <a:gd name="connsiteY287" fmla="*/ 1515719 h 5921298"/>
              <a:gd name="connsiteX288" fmla="*/ 6263094 w 7306836"/>
              <a:gd name="connsiteY288" fmla="*/ 1586615 h 5921298"/>
              <a:gd name="connsiteX289" fmla="*/ 6217254 w 7306836"/>
              <a:gd name="connsiteY289" fmla="*/ 1633387 h 5921298"/>
              <a:gd name="connsiteX290" fmla="*/ 6156498 w 7306836"/>
              <a:gd name="connsiteY290" fmla="*/ 1650462 h 5921298"/>
              <a:gd name="connsiteX291" fmla="*/ 6095522 w 7306836"/>
              <a:gd name="connsiteY291" fmla="*/ 1633338 h 5921298"/>
              <a:gd name="connsiteX292" fmla="*/ 6050169 w 7306836"/>
              <a:gd name="connsiteY292" fmla="*/ 1586762 h 5921298"/>
              <a:gd name="connsiteX293" fmla="*/ 6021080 w 7306836"/>
              <a:gd name="connsiteY293" fmla="*/ 1516191 h 5921298"/>
              <a:gd name="connsiteX294" fmla="*/ 6010513 w 7306836"/>
              <a:gd name="connsiteY294" fmla="*/ 1427748 h 5921298"/>
              <a:gd name="connsiteX295" fmla="*/ 6020990 w 7306836"/>
              <a:gd name="connsiteY295" fmla="*/ 1340278 h 5921298"/>
              <a:gd name="connsiteX296" fmla="*/ 6049922 w 7306836"/>
              <a:gd name="connsiteY296" fmla="*/ 1270149 h 5921298"/>
              <a:gd name="connsiteX297" fmla="*/ 6095425 w 7306836"/>
              <a:gd name="connsiteY297" fmla="*/ 1223553 h 5921298"/>
              <a:gd name="connsiteX298" fmla="*/ 6156498 w 7306836"/>
              <a:gd name="connsiteY298" fmla="*/ 1206291 h 5921298"/>
              <a:gd name="connsiteX299" fmla="*/ 1391492 w 7306836"/>
              <a:gd name="connsiteY299" fmla="*/ 1206291 h 5921298"/>
              <a:gd name="connsiteX300" fmla="*/ 1452359 w 7306836"/>
              <a:gd name="connsiteY300" fmla="*/ 1223514 h 5921298"/>
              <a:gd name="connsiteX301" fmla="*/ 1498343 w 7306836"/>
              <a:gd name="connsiteY301" fmla="*/ 1270306 h 5921298"/>
              <a:gd name="connsiteX302" fmla="*/ 1527859 w 7306836"/>
              <a:gd name="connsiteY302" fmla="*/ 1340730 h 5921298"/>
              <a:gd name="connsiteX303" fmla="*/ 1538357 w 7306836"/>
              <a:gd name="connsiteY303" fmla="*/ 1427748 h 5921298"/>
              <a:gd name="connsiteX304" fmla="*/ 1527769 w 7306836"/>
              <a:gd name="connsiteY304" fmla="*/ 1515719 h 5921298"/>
              <a:gd name="connsiteX305" fmla="*/ 1498088 w 7306836"/>
              <a:gd name="connsiteY305" fmla="*/ 1586615 h 5921298"/>
              <a:gd name="connsiteX306" fmla="*/ 1452248 w 7306836"/>
              <a:gd name="connsiteY306" fmla="*/ 1633387 h 5921298"/>
              <a:gd name="connsiteX307" fmla="*/ 1391492 w 7306836"/>
              <a:gd name="connsiteY307" fmla="*/ 1650462 h 5921298"/>
              <a:gd name="connsiteX308" fmla="*/ 1330516 w 7306836"/>
              <a:gd name="connsiteY308" fmla="*/ 1633338 h 5921298"/>
              <a:gd name="connsiteX309" fmla="*/ 1285164 w 7306836"/>
              <a:gd name="connsiteY309" fmla="*/ 1586762 h 5921298"/>
              <a:gd name="connsiteX310" fmla="*/ 1256074 w 7306836"/>
              <a:gd name="connsiteY310" fmla="*/ 1516191 h 5921298"/>
              <a:gd name="connsiteX311" fmla="*/ 1245507 w 7306836"/>
              <a:gd name="connsiteY311" fmla="*/ 1427748 h 5921298"/>
              <a:gd name="connsiteX312" fmla="*/ 1255985 w 7306836"/>
              <a:gd name="connsiteY312" fmla="*/ 1340278 h 5921298"/>
              <a:gd name="connsiteX313" fmla="*/ 1284916 w 7306836"/>
              <a:gd name="connsiteY313" fmla="*/ 1270149 h 5921298"/>
              <a:gd name="connsiteX314" fmla="*/ 1330420 w 7306836"/>
              <a:gd name="connsiteY314" fmla="*/ 1223553 h 5921298"/>
              <a:gd name="connsiteX315" fmla="*/ 1391492 w 7306836"/>
              <a:gd name="connsiteY315" fmla="*/ 1206291 h 5921298"/>
              <a:gd name="connsiteX316" fmla="*/ 5733988 w 7306836"/>
              <a:gd name="connsiteY316" fmla="*/ 1121987 h 5921298"/>
              <a:gd name="connsiteX317" fmla="*/ 5733988 w 7306836"/>
              <a:gd name="connsiteY317" fmla="*/ 1734767 h 5921298"/>
              <a:gd name="connsiteX318" fmla="*/ 5809618 w 7306836"/>
              <a:gd name="connsiteY318" fmla="*/ 1734767 h 5921298"/>
              <a:gd name="connsiteX319" fmla="*/ 5809618 w 7306836"/>
              <a:gd name="connsiteY319" fmla="*/ 1121987 h 5921298"/>
              <a:gd name="connsiteX320" fmla="*/ 4279770 w 7306836"/>
              <a:gd name="connsiteY320" fmla="*/ 1121987 h 5921298"/>
              <a:gd name="connsiteX321" fmla="*/ 4279770 w 7306836"/>
              <a:gd name="connsiteY321" fmla="*/ 1734767 h 5921298"/>
              <a:gd name="connsiteX322" fmla="*/ 4355400 w 7306836"/>
              <a:gd name="connsiteY322" fmla="*/ 1734767 h 5921298"/>
              <a:gd name="connsiteX323" fmla="*/ 4355400 w 7306836"/>
              <a:gd name="connsiteY323" fmla="*/ 1121987 h 5921298"/>
              <a:gd name="connsiteX324" fmla="*/ 3254948 w 7306836"/>
              <a:gd name="connsiteY324" fmla="*/ 1121987 h 5921298"/>
              <a:gd name="connsiteX325" fmla="*/ 3254948 w 7306836"/>
              <a:gd name="connsiteY325" fmla="*/ 1507020 h 5921298"/>
              <a:gd name="connsiteX326" fmla="*/ 3295168 w 7306836"/>
              <a:gd name="connsiteY326" fmla="*/ 1686294 h 5921298"/>
              <a:gd name="connsiteX327" fmla="*/ 3418522 w 7306836"/>
              <a:gd name="connsiteY327" fmla="*/ 1749866 h 5921298"/>
              <a:gd name="connsiteX328" fmla="*/ 3461793 w 7306836"/>
              <a:gd name="connsiteY328" fmla="*/ 1741284 h 5921298"/>
              <a:gd name="connsiteX329" fmla="*/ 3502700 w 7306836"/>
              <a:gd name="connsiteY329" fmla="*/ 1717642 h 5921298"/>
              <a:gd name="connsiteX330" fmla="*/ 3537960 w 7306836"/>
              <a:gd name="connsiteY330" fmla="*/ 1680976 h 5921298"/>
              <a:gd name="connsiteX331" fmla="*/ 3549760 w 7306836"/>
              <a:gd name="connsiteY331" fmla="*/ 1660798 h 5921298"/>
              <a:gd name="connsiteX332" fmla="*/ 3550010 w 7306836"/>
              <a:gd name="connsiteY332" fmla="*/ 1676188 h 5921298"/>
              <a:gd name="connsiteX333" fmla="*/ 3553019 w 7306836"/>
              <a:gd name="connsiteY333" fmla="*/ 1734767 h 5921298"/>
              <a:gd name="connsiteX334" fmla="*/ 3629585 w 7306836"/>
              <a:gd name="connsiteY334" fmla="*/ 1734767 h 5921298"/>
              <a:gd name="connsiteX335" fmla="*/ 3626438 w 7306836"/>
              <a:gd name="connsiteY335" fmla="*/ 1654257 h 5921298"/>
              <a:gd name="connsiteX336" fmla="*/ 3625188 w 7306836"/>
              <a:gd name="connsiteY336" fmla="*/ 1592582 h 5921298"/>
              <a:gd name="connsiteX337" fmla="*/ 3625188 w 7306836"/>
              <a:gd name="connsiteY337" fmla="*/ 1121987 h 5921298"/>
              <a:gd name="connsiteX338" fmla="*/ 3549557 w 7306836"/>
              <a:gd name="connsiteY338" fmla="*/ 1121987 h 5921298"/>
              <a:gd name="connsiteX339" fmla="*/ 3549557 w 7306836"/>
              <a:gd name="connsiteY339" fmla="*/ 1435297 h 5921298"/>
              <a:gd name="connsiteX340" fmla="*/ 3532862 w 7306836"/>
              <a:gd name="connsiteY340" fmla="*/ 1556170 h 5921298"/>
              <a:gd name="connsiteX341" fmla="*/ 3495403 w 7306836"/>
              <a:gd name="connsiteY341" fmla="*/ 1620136 h 5921298"/>
              <a:gd name="connsiteX342" fmla="*/ 3455857 w 7306836"/>
              <a:gd name="connsiteY342" fmla="*/ 1645783 h 5921298"/>
              <a:gd name="connsiteX343" fmla="*/ 3433472 w 7306836"/>
              <a:gd name="connsiteY343" fmla="*/ 1650462 h 5921298"/>
              <a:gd name="connsiteX344" fmla="*/ 3383242 w 7306836"/>
              <a:gd name="connsiteY344" fmla="*/ 1638568 h 5921298"/>
              <a:gd name="connsiteX345" fmla="*/ 3352207 w 7306836"/>
              <a:gd name="connsiteY345" fmla="*/ 1603139 h 5921298"/>
              <a:gd name="connsiteX346" fmla="*/ 3335574 w 7306836"/>
              <a:gd name="connsiteY346" fmla="*/ 1543863 h 5921298"/>
              <a:gd name="connsiteX347" fmla="*/ 3330579 w 7306836"/>
              <a:gd name="connsiteY347" fmla="*/ 1459204 h 5921298"/>
              <a:gd name="connsiteX348" fmla="*/ 3330579 w 7306836"/>
              <a:gd name="connsiteY348" fmla="*/ 1121987 h 5921298"/>
              <a:gd name="connsiteX349" fmla="*/ 4702417 w 7306836"/>
              <a:gd name="connsiteY349" fmla="*/ 1107064 h 5921298"/>
              <a:gd name="connsiteX350" fmla="*/ 4608064 w 7306836"/>
              <a:gd name="connsiteY350" fmla="*/ 1129978 h 5921298"/>
              <a:gd name="connsiteX351" fmla="*/ 4536137 w 7306836"/>
              <a:gd name="connsiteY351" fmla="*/ 1197552 h 5921298"/>
              <a:gd name="connsiteX352" fmla="*/ 4490847 w 7306836"/>
              <a:gd name="connsiteY352" fmla="*/ 1300081 h 5921298"/>
              <a:gd name="connsiteX353" fmla="*/ 4475388 w 7306836"/>
              <a:gd name="connsiteY353" fmla="*/ 1427748 h 5921298"/>
              <a:gd name="connsiteX354" fmla="*/ 4490936 w 7306836"/>
              <a:gd name="connsiteY354" fmla="*/ 1556396 h 5921298"/>
              <a:gd name="connsiteX355" fmla="*/ 4536398 w 7306836"/>
              <a:gd name="connsiteY355" fmla="*/ 1659398 h 5921298"/>
              <a:gd name="connsiteX356" fmla="*/ 4608305 w 7306836"/>
              <a:gd name="connsiteY356" fmla="*/ 1726991 h 5921298"/>
              <a:gd name="connsiteX357" fmla="*/ 4702417 w 7306836"/>
              <a:gd name="connsiteY357" fmla="*/ 1749866 h 5921298"/>
              <a:gd name="connsiteX358" fmla="*/ 4786829 w 7306836"/>
              <a:gd name="connsiteY358" fmla="*/ 1722951 h 5921298"/>
              <a:gd name="connsiteX359" fmla="*/ 4861457 w 7306836"/>
              <a:gd name="connsiteY359" fmla="*/ 1634144 h 5921298"/>
              <a:gd name="connsiteX360" fmla="*/ 4802755 w 7306836"/>
              <a:gd name="connsiteY360" fmla="*/ 1571191 h 5921298"/>
              <a:gd name="connsiteX361" fmla="*/ 4758777 w 7306836"/>
              <a:gd name="connsiteY361" fmla="*/ 1629485 h 5921298"/>
              <a:gd name="connsiteX362" fmla="*/ 4707337 w 7306836"/>
              <a:gd name="connsiteY362" fmla="*/ 1650462 h 5921298"/>
              <a:gd name="connsiteX363" fmla="*/ 4641386 w 7306836"/>
              <a:gd name="connsiteY363" fmla="*/ 1635364 h 5921298"/>
              <a:gd name="connsiteX364" fmla="*/ 4595546 w 7306836"/>
              <a:gd name="connsiteY364" fmla="*/ 1589151 h 5921298"/>
              <a:gd name="connsiteX365" fmla="*/ 4566354 w 7306836"/>
              <a:gd name="connsiteY365" fmla="*/ 1518009 h 5921298"/>
              <a:gd name="connsiteX366" fmla="*/ 4556295 w 7306836"/>
              <a:gd name="connsiteY366" fmla="*/ 1427748 h 5921298"/>
              <a:gd name="connsiteX367" fmla="*/ 4566271 w 7306836"/>
              <a:gd name="connsiteY367" fmla="*/ 1338450 h 5921298"/>
              <a:gd name="connsiteX368" fmla="*/ 4595306 w 7306836"/>
              <a:gd name="connsiteY368" fmla="*/ 1267760 h 5921298"/>
              <a:gd name="connsiteX369" fmla="*/ 4641153 w 7306836"/>
              <a:gd name="connsiteY369" fmla="*/ 1221577 h 5921298"/>
              <a:gd name="connsiteX370" fmla="*/ 4702005 w 7306836"/>
              <a:gd name="connsiteY370" fmla="*/ 1206291 h 5921298"/>
              <a:gd name="connsiteX371" fmla="*/ 4758907 w 7306836"/>
              <a:gd name="connsiteY371" fmla="*/ 1227407 h 5921298"/>
              <a:gd name="connsiteX372" fmla="*/ 4802851 w 7306836"/>
              <a:gd name="connsiteY372" fmla="*/ 1284304 h 5921298"/>
              <a:gd name="connsiteX373" fmla="*/ 4861457 w 7306836"/>
              <a:gd name="connsiteY373" fmla="*/ 1222452 h 5921298"/>
              <a:gd name="connsiteX374" fmla="*/ 4787070 w 7306836"/>
              <a:gd name="connsiteY374" fmla="*/ 1134029 h 5921298"/>
              <a:gd name="connsiteX375" fmla="*/ 4702417 w 7306836"/>
              <a:gd name="connsiteY375" fmla="*/ 1107064 h 5921298"/>
              <a:gd name="connsiteX376" fmla="*/ 6697679 w 7306836"/>
              <a:gd name="connsiteY376" fmla="*/ 1106887 h 5921298"/>
              <a:gd name="connsiteX377" fmla="*/ 6654319 w 7306836"/>
              <a:gd name="connsiteY377" fmla="*/ 1115597 h 5921298"/>
              <a:gd name="connsiteX378" fmla="*/ 6613068 w 7306836"/>
              <a:gd name="connsiteY378" fmla="*/ 1139397 h 5921298"/>
              <a:gd name="connsiteX379" fmla="*/ 6577816 w 7306836"/>
              <a:gd name="connsiteY379" fmla="*/ 1176014 h 5921298"/>
              <a:gd name="connsiteX380" fmla="*/ 6566347 w 7306836"/>
              <a:gd name="connsiteY380" fmla="*/ 1195614 h 5921298"/>
              <a:gd name="connsiteX381" fmla="*/ 6566122 w 7306836"/>
              <a:gd name="connsiteY381" fmla="*/ 1183396 h 5921298"/>
              <a:gd name="connsiteX382" fmla="*/ 6563113 w 7306836"/>
              <a:gd name="connsiteY382" fmla="*/ 1121987 h 5921298"/>
              <a:gd name="connsiteX383" fmla="*/ 6486617 w 7306836"/>
              <a:gd name="connsiteY383" fmla="*/ 1121987 h 5921298"/>
              <a:gd name="connsiteX384" fmla="*/ 6489715 w 7306836"/>
              <a:gd name="connsiteY384" fmla="*/ 1203794 h 5921298"/>
              <a:gd name="connsiteX385" fmla="*/ 6491014 w 7306836"/>
              <a:gd name="connsiteY385" fmla="*/ 1262913 h 5921298"/>
              <a:gd name="connsiteX386" fmla="*/ 6491014 w 7306836"/>
              <a:gd name="connsiteY386" fmla="*/ 1734767 h 5921298"/>
              <a:gd name="connsiteX387" fmla="*/ 6566644 w 7306836"/>
              <a:gd name="connsiteY387" fmla="*/ 1734767 h 5921298"/>
              <a:gd name="connsiteX388" fmla="*/ 6566644 w 7306836"/>
              <a:gd name="connsiteY388" fmla="*/ 1420198 h 5921298"/>
              <a:gd name="connsiteX389" fmla="*/ 6583140 w 7306836"/>
              <a:gd name="connsiteY389" fmla="*/ 1300298 h 5921298"/>
              <a:gd name="connsiteX390" fmla="*/ 6620393 w 7306836"/>
              <a:gd name="connsiteY390" fmla="*/ 1236854 h 5921298"/>
              <a:gd name="connsiteX391" fmla="*/ 6660427 w 7306836"/>
              <a:gd name="connsiteY391" fmla="*/ 1211088 h 5921298"/>
              <a:gd name="connsiteX392" fmla="*/ 6682728 w 7306836"/>
              <a:gd name="connsiteY392" fmla="*/ 1206291 h 5921298"/>
              <a:gd name="connsiteX393" fmla="*/ 6763863 w 7306836"/>
              <a:gd name="connsiteY393" fmla="*/ 1254145 h 5921298"/>
              <a:gd name="connsiteX394" fmla="*/ 6785621 w 7306836"/>
              <a:gd name="connsiteY394" fmla="*/ 1396291 h 5921298"/>
              <a:gd name="connsiteX395" fmla="*/ 6785621 w 7306836"/>
              <a:gd name="connsiteY395" fmla="*/ 1734767 h 5921298"/>
              <a:gd name="connsiteX396" fmla="*/ 6861253 w 7306836"/>
              <a:gd name="connsiteY396" fmla="*/ 1734767 h 5921298"/>
              <a:gd name="connsiteX397" fmla="*/ 6861253 w 7306836"/>
              <a:gd name="connsiteY397" fmla="*/ 1348476 h 5921298"/>
              <a:gd name="connsiteX398" fmla="*/ 6821039 w 7306836"/>
              <a:gd name="connsiteY398" fmla="*/ 1170450 h 5921298"/>
              <a:gd name="connsiteX399" fmla="*/ 6697679 w 7306836"/>
              <a:gd name="connsiteY399" fmla="*/ 1106887 h 5921298"/>
              <a:gd name="connsiteX400" fmla="*/ 6156498 w 7306836"/>
              <a:gd name="connsiteY400" fmla="*/ 1106887 h 5921298"/>
              <a:gd name="connsiteX401" fmla="*/ 6065340 w 7306836"/>
              <a:gd name="connsiteY401" fmla="*/ 1131178 h 5921298"/>
              <a:gd name="connsiteX402" fmla="*/ 5993384 w 7306836"/>
              <a:gd name="connsiteY402" fmla="*/ 1198692 h 5921298"/>
              <a:gd name="connsiteX403" fmla="*/ 5946390 w 7306836"/>
              <a:gd name="connsiteY403" fmla="*/ 1300318 h 5921298"/>
              <a:gd name="connsiteX404" fmla="*/ 5929605 w 7306836"/>
              <a:gd name="connsiteY404" fmla="*/ 1427748 h 5921298"/>
              <a:gd name="connsiteX405" fmla="*/ 5946486 w 7306836"/>
              <a:gd name="connsiteY405" fmla="*/ 1556190 h 5921298"/>
              <a:gd name="connsiteX406" fmla="*/ 5993652 w 7306836"/>
              <a:gd name="connsiteY406" fmla="*/ 1658267 h 5921298"/>
              <a:gd name="connsiteX407" fmla="*/ 6065429 w 7306836"/>
              <a:gd name="connsiteY407" fmla="*/ 1725733 h 5921298"/>
              <a:gd name="connsiteX408" fmla="*/ 6156498 w 7306836"/>
              <a:gd name="connsiteY408" fmla="*/ 1749866 h 5921298"/>
              <a:gd name="connsiteX409" fmla="*/ 6248322 w 7306836"/>
              <a:gd name="connsiteY409" fmla="*/ 1725723 h 5921298"/>
              <a:gd name="connsiteX410" fmla="*/ 6320099 w 7306836"/>
              <a:gd name="connsiteY410" fmla="*/ 1658248 h 5921298"/>
              <a:gd name="connsiteX411" fmla="*/ 6367327 w 7306836"/>
              <a:gd name="connsiteY411" fmla="*/ 1555934 h 5921298"/>
              <a:gd name="connsiteX412" fmla="*/ 6384269 w 7306836"/>
              <a:gd name="connsiteY412" fmla="*/ 1427748 h 5921298"/>
              <a:gd name="connsiteX413" fmla="*/ 6367423 w 7306836"/>
              <a:gd name="connsiteY413" fmla="*/ 1300563 h 5921298"/>
              <a:gd name="connsiteX414" fmla="*/ 6320353 w 7306836"/>
              <a:gd name="connsiteY414" fmla="*/ 1198692 h 5921298"/>
              <a:gd name="connsiteX415" fmla="*/ 6248384 w 7306836"/>
              <a:gd name="connsiteY415" fmla="*/ 1131168 h 5921298"/>
              <a:gd name="connsiteX416" fmla="*/ 6156498 w 7306836"/>
              <a:gd name="connsiteY416" fmla="*/ 1106887 h 5921298"/>
              <a:gd name="connsiteX417" fmla="*/ 5119365 w 7306836"/>
              <a:gd name="connsiteY417" fmla="*/ 1106887 h 5921298"/>
              <a:gd name="connsiteX418" fmla="*/ 4936443 w 7306836"/>
              <a:gd name="connsiteY418" fmla="*/ 1203794 h 5921298"/>
              <a:gd name="connsiteX419" fmla="*/ 4979508 w 7306836"/>
              <a:gd name="connsiteY419" fmla="*/ 1275497 h 5921298"/>
              <a:gd name="connsiteX420" fmla="*/ 5106174 w 7306836"/>
              <a:gd name="connsiteY420" fmla="*/ 1206291 h 5921298"/>
              <a:gd name="connsiteX421" fmla="*/ 5202910 w 7306836"/>
              <a:gd name="connsiteY421" fmla="*/ 1345960 h 5921298"/>
              <a:gd name="connsiteX422" fmla="*/ 5202910 w 7306836"/>
              <a:gd name="connsiteY422" fmla="*/ 1349735 h 5921298"/>
              <a:gd name="connsiteX423" fmla="*/ 5182683 w 7306836"/>
              <a:gd name="connsiteY423" fmla="*/ 1349735 h 5921298"/>
              <a:gd name="connsiteX424" fmla="*/ 5100505 w 7306836"/>
              <a:gd name="connsiteY424" fmla="*/ 1354945 h 5921298"/>
              <a:gd name="connsiteX425" fmla="*/ 5013868 w 7306836"/>
              <a:gd name="connsiteY425" fmla="*/ 1381103 h 5921298"/>
              <a:gd name="connsiteX426" fmla="*/ 4945568 w 7306836"/>
              <a:gd name="connsiteY426" fmla="*/ 1445540 h 5921298"/>
              <a:gd name="connsiteX427" fmla="*/ 4917976 w 7306836"/>
              <a:gd name="connsiteY427" fmla="*/ 1564900 h 5921298"/>
              <a:gd name="connsiteX428" fmla="*/ 4930810 w 7306836"/>
              <a:gd name="connsiteY428" fmla="*/ 1645675 h 5921298"/>
              <a:gd name="connsiteX429" fmla="*/ 4964771 w 7306836"/>
              <a:gd name="connsiteY429" fmla="*/ 1703870 h 5921298"/>
              <a:gd name="connsiteX430" fmla="*/ 5012728 w 7306836"/>
              <a:gd name="connsiteY430" fmla="*/ 1738621 h 5921298"/>
              <a:gd name="connsiteX431" fmla="*/ 5068358 w 7306836"/>
              <a:gd name="connsiteY431" fmla="*/ 1749866 h 5921298"/>
              <a:gd name="connsiteX432" fmla="*/ 5157379 w 7306836"/>
              <a:gd name="connsiteY432" fmla="*/ 1722577 h 5921298"/>
              <a:gd name="connsiteX433" fmla="*/ 5205452 w 7306836"/>
              <a:gd name="connsiteY433" fmla="*/ 1665409 h 5921298"/>
              <a:gd name="connsiteX434" fmla="*/ 5207065 w 7306836"/>
              <a:gd name="connsiteY434" fmla="*/ 1662122 h 5921298"/>
              <a:gd name="connsiteX435" fmla="*/ 5207204 w 7306836"/>
              <a:gd name="connsiteY435" fmla="*/ 1665523 h 5921298"/>
              <a:gd name="connsiteX436" fmla="*/ 5207809 w 7306836"/>
              <a:gd name="connsiteY436" fmla="*/ 1677800 h 5921298"/>
              <a:gd name="connsiteX437" fmla="*/ 5212969 w 7306836"/>
              <a:gd name="connsiteY437" fmla="*/ 1734767 h 5921298"/>
              <a:gd name="connsiteX438" fmla="*/ 5285577 w 7306836"/>
              <a:gd name="connsiteY438" fmla="*/ 1734767 h 5921298"/>
              <a:gd name="connsiteX439" fmla="*/ 5280630 w 7306836"/>
              <a:gd name="connsiteY439" fmla="*/ 1660676 h 5921298"/>
              <a:gd name="connsiteX440" fmla="*/ 5278541 w 7306836"/>
              <a:gd name="connsiteY440" fmla="*/ 1590065 h 5921298"/>
              <a:gd name="connsiteX441" fmla="*/ 5278541 w 7306836"/>
              <a:gd name="connsiteY441" fmla="*/ 1327086 h 5921298"/>
              <a:gd name="connsiteX442" fmla="*/ 5265577 w 7306836"/>
              <a:gd name="connsiteY442" fmla="*/ 1229914 h 5921298"/>
              <a:gd name="connsiteX443" fmla="*/ 5230894 w 7306836"/>
              <a:gd name="connsiteY443" fmla="*/ 1161150 h 5921298"/>
              <a:gd name="connsiteX444" fmla="*/ 5179942 w 7306836"/>
              <a:gd name="connsiteY444" fmla="*/ 1120168 h 5921298"/>
              <a:gd name="connsiteX445" fmla="*/ 5119365 w 7306836"/>
              <a:gd name="connsiteY445" fmla="*/ 1106887 h 5921298"/>
              <a:gd name="connsiteX446" fmla="*/ 3967429 w 7306836"/>
              <a:gd name="connsiteY446" fmla="*/ 1106887 h 5921298"/>
              <a:gd name="connsiteX447" fmla="*/ 3924069 w 7306836"/>
              <a:gd name="connsiteY447" fmla="*/ 1115597 h 5921298"/>
              <a:gd name="connsiteX448" fmla="*/ 3882818 w 7306836"/>
              <a:gd name="connsiteY448" fmla="*/ 1139397 h 5921298"/>
              <a:gd name="connsiteX449" fmla="*/ 3847565 w 7306836"/>
              <a:gd name="connsiteY449" fmla="*/ 1176014 h 5921298"/>
              <a:gd name="connsiteX450" fmla="*/ 3836096 w 7306836"/>
              <a:gd name="connsiteY450" fmla="*/ 1195613 h 5921298"/>
              <a:gd name="connsiteX451" fmla="*/ 3835872 w 7306836"/>
              <a:gd name="connsiteY451" fmla="*/ 1183396 h 5921298"/>
              <a:gd name="connsiteX452" fmla="*/ 3832862 w 7306836"/>
              <a:gd name="connsiteY452" fmla="*/ 1121987 h 5921298"/>
              <a:gd name="connsiteX453" fmla="*/ 3756366 w 7306836"/>
              <a:gd name="connsiteY453" fmla="*/ 1121987 h 5921298"/>
              <a:gd name="connsiteX454" fmla="*/ 3759464 w 7306836"/>
              <a:gd name="connsiteY454" fmla="*/ 1203794 h 5921298"/>
              <a:gd name="connsiteX455" fmla="*/ 3760763 w 7306836"/>
              <a:gd name="connsiteY455" fmla="*/ 1262913 h 5921298"/>
              <a:gd name="connsiteX456" fmla="*/ 3760763 w 7306836"/>
              <a:gd name="connsiteY456" fmla="*/ 1734767 h 5921298"/>
              <a:gd name="connsiteX457" fmla="*/ 3836394 w 7306836"/>
              <a:gd name="connsiteY457" fmla="*/ 1734767 h 5921298"/>
              <a:gd name="connsiteX458" fmla="*/ 3836394 w 7306836"/>
              <a:gd name="connsiteY458" fmla="*/ 1420198 h 5921298"/>
              <a:gd name="connsiteX459" fmla="*/ 3852890 w 7306836"/>
              <a:gd name="connsiteY459" fmla="*/ 1300298 h 5921298"/>
              <a:gd name="connsiteX460" fmla="*/ 3890142 w 7306836"/>
              <a:gd name="connsiteY460" fmla="*/ 1236854 h 5921298"/>
              <a:gd name="connsiteX461" fmla="*/ 3930176 w 7306836"/>
              <a:gd name="connsiteY461" fmla="*/ 1211088 h 5921298"/>
              <a:gd name="connsiteX462" fmla="*/ 3952478 w 7306836"/>
              <a:gd name="connsiteY462" fmla="*/ 1206291 h 5921298"/>
              <a:gd name="connsiteX463" fmla="*/ 4033613 w 7306836"/>
              <a:gd name="connsiteY463" fmla="*/ 1254145 h 5921298"/>
              <a:gd name="connsiteX464" fmla="*/ 4055371 w 7306836"/>
              <a:gd name="connsiteY464" fmla="*/ 1396291 h 5921298"/>
              <a:gd name="connsiteX465" fmla="*/ 4055371 w 7306836"/>
              <a:gd name="connsiteY465" fmla="*/ 1734767 h 5921298"/>
              <a:gd name="connsiteX466" fmla="*/ 4131002 w 7306836"/>
              <a:gd name="connsiteY466" fmla="*/ 1734767 h 5921298"/>
              <a:gd name="connsiteX467" fmla="*/ 4131002 w 7306836"/>
              <a:gd name="connsiteY467" fmla="*/ 1348476 h 5921298"/>
              <a:gd name="connsiteX468" fmla="*/ 4090789 w 7306836"/>
              <a:gd name="connsiteY468" fmla="*/ 1170450 h 5921298"/>
              <a:gd name="connsiteX469" fmla="*/ 3967429 w 7306836"/>
              <a:gd name="connsiteY469" fmla="*/ 1106887 h 5921298"/>
              <a:gd name="connsiteX470" fmla="*/ 2691867 w 7306836"/>
              <a:gd name="connsiteY470" fmla="*/ 1106887 h 5921298"/>
              <a:gd name="connsiteX471" fmla="*/ 2613117 w 7306836"/>
              <a:gd name="connsiteY471" fmla="*/ 1134874 h 5921298"/>
              <a:gd name="connsiteX472" fmla="*/ 2578469 w 7306836"/>
              <a:gd name="connsiteY472" fmla="*/ 1167980 h 5921298"/>
              <a:gd name="connsiteX473" fmla="*/ 2566109 w 7306836"/>
              <a:gd name="connsiteY473" fmla="*/ 1186487 h 5921298"/>
              <a:gd name="connsiteX474" fmla="*/ 2566109 w 7306836"/>
              <a:gd name="connsiteY474" fmla="*/ 1121987 h 5921298"/>
              <a:gd name="connsiteX475" fmla="*/ 2486081 w 7306836"/>
              <a:gd name="connsiteY475" fmla="*/ 1121987 h 5921298"/>
              <a:gd name="connsiteX476" fmla="*/ 2489187 w 7306836"/>
              <a:gd name="connsiteY476" fmla="*/ 1200138 h 5921298"/>
              <a:gd name="connsiteX477" fmla="*/ 2490478 w 7306836"/>
              <a:gd name="connsiteY477" fmla="*/ 1264172 h 5921298"/>
              <a:gd name="connsiteX478" fmla="*/ 2490478 w 7306836"/>
              <a:gd name="connsiteY478" fmla="*/ 1734767 h 5921298"/>
              <a:gd name="connsiteX479" fmla="*/ 2566109 w 7306836"/>
              <a:gd name="connsiteY479" fmla="*/ 1734767 h 5921298"/>
              <a:gd name="connsiteX480" fmla="*/ 2566109 w 7306836"/>
              <a:gd name="connsiteY480" fmla="*/ 1420198 h 5921298"/>
              <a:gd name="connsiteX481" fmla="*/ 2581375 w 7306836"/>
              <a:gd name="connsiteY481" fmla="*/ 1300003 h 5921298"/>
              <a:gd name="connsiteX482" fmla="*/ 2615371 w 7306836"/>
              <a:gd name="connsiteY482" fmla="*/ 1236529 h 5921298"/>
              <a:gd name="connsiteX483" fmla="*/ 2651496 w 7306836"/>
              <a:gd name="connsiteY483" fmla="*/ 1210921 h 5921298"/>
              <a:gd name="connsiteX484" fmla="*/ 2673399 w 7306836"/>
              <a:gd name="connsiteY484" fmla="*/ 1206291 h 5921298"/>
              <a:gd name="connsiteX485" fmla="*/ 2748343 w 7306836"/>
              <a:gd name="connsiteY485" fmla="*/ 1249859 h 5921298"/>
              <a:gd name="connsiteX486" fmla="*/ 2768378 w 7306836"/>
              <a:gd name="connsiteY486" fmla="*/ 1378675 h 5921298"/>
              <a:gd name="connsiteX487" fmla="*/ 2768378 w 7306836"/>
              <a:gd name="connsiteY487" fmla="*/ 1734767 h 5921298"/>
              <a:gd name="connsiteX488" fmla="*/ 2844008 w 7306836"/>
              <a:gd name="connsiteY488" fmla="*/ 1734767 h 5921298"/>
              <a:gd name="connsiteX489" fmla="*/ 2844008 w 7306836"/>
              <a:gd name="connsiteY489" fmla="*/ 1408873 h 5921298"/>
              <a:gd name="connsiteX490" fmla="*/ 2849876 w 7306836"/>
              <a:gd name="connsiteY490" fmla="*/ 1331971 h 5921298"/>
              <a:gd name="connsiteX491" fmla="*/ 2868282 w 7306836"/>
              <a:gd name="connsiteY491" fmla="*/ 1267622 h 5921298"/>
              <a:gd name="connsiteX492" fmla="*/ 2901041 w 7306836"/>
              <a:gd name="connsiteY492" fmla="*/ 1223072 h 5921298"/>
              <a:gd name="connsiteX493" fmla="*/ 2951298 w 7306836"/>
              <a:gd name="connsiteY493" fmla="*/ 1206291 h 5921298"/>
              <a:gd name="connsiteX494" fmla="*/ 3026242 w 7306836"/>
              <a:gd name="connsiteY494" fmla="*/ 1249859 h 5921298"/>
              <a:gd name="connsiteX495" fmla="*/ 3046277 w 7306836"/>
              <a:gd name="connsiteY495" fmla="*/ 1378675 h 5921298"/>
              <a:gd name="connsiteX496" fmla="*/ 3046277 w 7306836"/>
              <a:gd name="connsiteY496" fmla="*/ 1734767 h 5921298"/>
              <a:gd name="connsiteX497" fmla="*/ 3121908 w 7306836"/>
              <a:gd name="connsiteY497" fmla="*/ 1734767 h 5921298"/>
              <a:gd name="connsiteX498" fmla="*/ 3121908 w 7306836"/>
              <a:gd name="connsiteY498" fmla="*/ 1348476 h 5921298"/>
              <a:gd name="connsiteX499" fmla="*/ 3081694 w 7306836"/>
              <a:gd name="connsiteY499" fmla="*/ 1170450 h 5921298"/>
              <a:gd name="connsiteX500" fmla="*/ 2958334 w 7306836"/>
              <a:gd name="connsiteY500" fmla="*/ 1106887 h 5921298"/>
              <a:gd name="connsiteX501" fmla="*/ 2873901 w 7306836"/>
              <a:gd name="connsiteY501" fmla="*/ 1141638 h 5921298"/>
              <a:gd name="connsiteX502" fmla="*/ 2823273 w 7306836"/>
              <a:gd name="connsiteY502" fmla="*/ 1227682 h 5921298"/>
              <a:gd name="connsiteX503" fmla="*/ 2803733 w 7306836"/>
              <a:gd name="connsiteY503" fmla="*/ 1171482 h 5921298"/>
              <a:gd name="connsiteX504" fmla="*/ 2768508 w 7306836"/>
              <a:gd name="connsiteY504" fmla="*/ 1131984 h 5921298"/>
              <a:gd name="connsiteX505" fmla="*/ 2729140 w 7306836"/>
              <a:gd name="connsiteY505" fmla="*/ 1112304 h 5921298"/>
              <a:gd name="connsiteX506" fmla="*/ 2691867 w 7306836"/>
              <a:gd name="connsiteY506" fmla="*/ 1106887 h 5921298"/>
              <a:gd name="connsiteX507" fmla="*/ 1927397 w 7306836"/>
              <a:gd name="connsiteY507" fmla="*/ 1106887 h 5921298"/>
              <a:gd name="connsiteX508" fmla="*/ 1848647 w 7306836"/>
              <a:gd name="connsiteY508" fmla="*/ 1134874 h 5921298"/>
              <a:gd name="connsiteX509" fmla="*/ 1813999 w 7306836"/>
              <a:gd name="connsiteY509" fmla="*/ 1167980 h 5921298"/>
              <a:gd name="connsiteX510" fmla="*/ 1801639 w 7306836"/>
              <a:gd name="connsiteY510" fmla="*/ 1186487 h 5921298"/>
              <a:gd name="connsiteX511" fmla="*/ 1801639 w 7306836"/>
              <a:gd name="connsiteY511" fmla="*/ 1121987 h 5921298"/>
              <a:gd name="connsiteX512" fmla="*/ 1721611 w 7306836"/>
              <a:gd name="connsiteY512" fmla="*/ 1121987 h 5921298"/>
              <a:gd name="connsiteX513" fmla="*/ 1724716 w 7306836"/>
              <a:gd name="connsiteY513" fmla="*/ 1200138 h 5921298"/>
              <a:gd name="connsiteX514" fmla="*/ 1726008 w 7306836"/>
              <a:gd name="connsiteY514" fmla="*/ 1264172 h 5921298"/>
              <a:gd name="connsiteX515" fmla="*/ 1726008 w 7306836"/>
              <a:gd name="connsiteY515" fmla="*/ 1734767 h 5921298"/>
              <a:gd name="connsiteX516" fmla="*/ 1801639 w 7306836"/>
              <a:gd name="connsiteY516" fmla="*/ 1734767 h 5921298"/>
              <a:gd name="connsiteX517" fmla="*/ 1801639 w 7306836"/>
              <a:gd name="connsiteY517" fmla="*/ 1420198 h 5921298"/>
              <a:gd name="connsiteX518" fmla="*/ 1816905 w 7306836"/>
              <a:gd name="connsiteY518" fmla="*/ 1300003 h 5921298"/>
              <a:gd name="connsiteX519" fmla="*/ 1850900 w 7306836"/>
              <a:gd name="connsiteY519" fmla="*/ 1236529 h 5921298"/>
              <a:gd name="connsiteX520" fmla="*/ 1887026 w 7306836"/>
              <a:gd name="connsiteY520" fmla="*/ 1210921 h 5921298"/>
              <a:gd name="connsiteX521" fmla="*/ 1908930 w 7306836"/>
              <a:gd name="connsiteY521" fmla="*/ 1206291 h 5921298"/>
              <a:gd name="connsiteX522" fmla="*/ 1983873 w 7306836"/>
              <a:gd name="connsiteY522" fmla="*/ 1249859 h 5921298"/>
              <a:gd name="connsiteX523" fmla="*/ 2003907 w 7306836"/>
              <a:gd name="connsiteY523" fmla="*/ 1378675 h 5921298"/>
              <a:gd name="connsiteX524" fmla="*/ 2003907 w 7306836"/>
              <a:gd name="connsiteY524" fmla="*/ 1734767 h 5921298"/>
              <a:gd name="connsiteX525" fmla="*/ 2079539 w 7306836"/>
              <a:gd name="connsiteY525" fmla="*/ 1734767 h 5921298"/>
              <a:gd name="connsiteX526" fmla="*/ 2079539 w 7306836"/>
              <a:gd name="connsiteY526" fmla="*/ 1408873 h 5921298"/>
              <a:gd name="connsiteX527" fmla="*/ 2085406 w 7306836"/>
              <a:gd name="connsiteY527" fmla="*/ 1331971 h 5921298"/>
              <a:gd name="connsiteX528" fmla="*/ 2103812 w 7306836"/>
              <a:gd name="connsiteY528" fmla="*/ 1267622 h 5921298"/>
              <a:gd name="connsiteX529" fmla="*/ 2136570 w 7306836"/>
              <a:gd name="connsiteY529" fmla="*/ 1223072 h 5921298"/>
              <a:gd name="connsiteX530" fmla="*/ 2186829 w 7306836"/>
              <a:gd name="connsiteY530" fmla="*/ 1206291 h 5921298"/>
              <a:gd name="connsiteX531" fmla="*/ 2261773 w 7306836"/>
              <a:gd name="connsiteY531" fmla="*/ 1249859 h 5921298"/>
              <a:gd name="connsiteX532" fmla="*/ 2281807 w 7306836"/>
              <a:gd name="connsiteY532" fmla="*/ 1378675 h 5921298"/>
              <a:gd name="connsiteX533" fmla="*/ 2281807 w 7306836"/>
              <a:gd name="connsiteY533" fmla="*/ 1734767 h 5921298"/>
              <a:gd name="connsiteX534" fmla="*/ 2357438 w 7306836"/>
              <a:gd name="connsiteY534" fmla="*/ 1734767 h 5921298"/>
              <a:gd name="connsiteX535" fmla="*/ 2357438 w 7306836"/>
              <a:gd name="connsiteY535" fmla="*/ 1348476 h 5921298"/>
              <a:gd name="connsiteX536" fmla="*/ 2317225 w 7306836"/>
              <a:gd name="connsiteY536" fmla="*/ 1170450 h 5921298"/>
              <a:gd name="connsiteX537" fmla="*/ 2193864 w 7306836"/>
              <a:gd name="connsiteY537" fmla="*/ 1106887 h 5921298"/>
              <a:gd name="connsiteX538" fmla="*/ 2109432 w 7306836"/>
              <a:gd name="connsiteY538" fmla="*/ 1141638 h 5921298"/>
              <a:gd name="connsiteX539" fmla="*/ 2058803 w 7306836"/>
              <a:gd name="connsiteY539" fmla="*/ 1227682 h 5921298"/>
              <a:gd name="connsiteX540" fmla="*/ 2039264 w 7306836"/>
              <a:gd name="connsiteY540" fmla="*/ 1171482 h 5921298"/>
              <a:gd name="connsiteX541" fmla="*/ 2004038 w 7306836"/>
              <a:gd name="connsiteY541" fmla="*/ 1131984 h 5921298"/>
              <a:gd name="connsiteX542" fmla="*/ 1964670 w 7306836"/>
              <a:gd name="connsiteY542" fmla="*/ 1112304 h 5921298"/>
              <a:gd name="connsiteX543" fmla="*/ 1927397 w 7306836"/>
              <a:gd name="connsiteY543" fmla="*/ 1106887 h 5921298"/>
              <a:gd name="connsiteX544" fmla="*/ 1391492 w 7306836"/>
              <a:gd name="connsiteY544" fmla="*/ 1106887 h 5921298"/>
              <a:gd name="connsiteX545" fmla="*/ 1300333 w 7306836"/>
              <a:gd name="connsiteY545" fmla="*/ 1131178 h 5921298"/>
              <a:gd name="connsiteX546" fmla="*/ 1228379 w 7306836"/>
              <a:gd name="connsiteY546" fmla="*/ 1198692 h 5921298"/>
              <a:gd name="connsiteX547" fmla="*/ 1181384 w 7306836"/>
              <a:gd name="connsiteY547" fmla="*/ 1300318 h 5921298"/>
              <a:gd name="connsiteX548" fmla="*/ 1164600 w 7306836"/>
              <a:gd name="connsiteY548" fmla="*/ 1427748 h 5921298"/>
              <a:gd name="connsiteX549" fmla="*/ 1181481 w 7306836"/>
              <a:gd name="connsiteY549" fmla="*/ 1556190 h 5921298"/>
              <a:gd name="connsiteX550" fmla="*/ 1228647 w 7306836"/>
              <a:gd name="connsiteY550" fmla="*/ 1658267 h 5921298"/>
              <a:gd name="connsiteX551" fmla="*/ 1300423 w 7306836"/>
              <a:gd name="connsiteY551" fmla="*/ 1725733 h 5921298"/>
              <a:gd name="connsiteX552" fmla="*/ 1391492 w 7306836"/>
              <a:gd name="connsiteY552" fmla="*/ 1749866 h 5921298"/>
              <a:gd name="connsiteX553" fmla="*/ 1483317 w 7306836"/>
              <a:gd name="connsiteY553" fmla="*/ 1725723 h 5921298"/>
              <a:gd name="connsiteX554" fmla="*/ 1555093 w 7306836"/>
              <a:gd name="connsiteY554" fmla="*/ 1658248 h 5921298"/>
              <a:gd name="connsiteX555" fmla="*/ 1602322 w 7306836"/>
              <a:gd name="connsiteY555" fmla="*/ 1555934 h 5921298"/>
              <a:gd name="connsiteX556" fmla="*/ 1619264 w 7306836"/>
              <a:gd name="connsiteY556" fmla="*/ 1427748 h 5921298"/>
              <a:gd name="connsiteX557" fmla="*/ 1602418 w 7306836"/>
              <a:gd name="connsiteY557" fmla="*/ 1300563 h 5921298"/>
              <a:gd name="connsiteX558" fmla="*/ 1555348 w 7306836"/>
              <a:gd name="connsiteY558" fmla="*/ 1198692 h 5921298"/>
              <a:gd name="connsiteX559" fmla="*/ 1483378 w 7306836"/>
              <a:gd name="connsiteY559" fmla="*/ 1131168 h 5921298"/>
              <a:gd name="connsiteX560" fmla="*/ 1391492 w 7306836"/>
              <a:gd name="connsiteY560" fmla="*/ 1106887 h 5921298"/>
              <a:gd name="connsiteX561" fmla="*/ 5446466 w 7306836"/>
              <a:gd name="connsiteY561" fmla="*/ 955894 h 5921298"/>
              <a:gd name="connsiteX562" fmla="*/ 5446466 w 7306836"/>
              <a:gd name="connsiteY562" fmla="*/ 1121987 h 5921298"/>
              <a:gd name="connsiteX563" fmla="*/ 5359403 w 7306836"/>
              <a:gd name="connsiteY563" fmla="*/ 1121987 h 5921298"/>
              <a:gd name="connsiteX564" fmla="*/ 5359403 w 7306836"/>
              <a:gd name="connsiteY564" fmla="*/ 1221391 h 5921298"/>
              <a:gd name="connsiteX565" fmla="*/ 5446466 w 7306836"/>
              <a:gd name="connsiteY565" fmla="*/ 1221391 h 5921298"/>
              <a:gd name="connsiteX566" fmla="*/ 5446466 w 7306836"/>
              <a:gd name="connsiteY566" fmla="*/ 1579999 h 5921298"/>
              <a:gd name="connsiteX567" fmla="*/ 5456895 w 7306836"/>
              <a:gd name="connsiteY567" fmla="*/ 1664805 h 5921298"/>
              <a:gd name="connsiteX568" fmla="*/ 5483917 w 7306836"/>
              <a:gd name="connsiteY568" fmla="*/ 1716916 h 5921298"/>
              <a:gd name="connsiteX569" fmla="*/ 5519719 w 7306836"/>
              <a:gd name="connsiteY569" fmla="*/ 1743162 h 5921298"/>
              <a:gd name="connsiteX570" fmla="*/ 5557274 w 7306836"/>
              <a:gd name="connsiteY570" fmla="*/ 1749866 h 5921298"/>
              <a:gd name="connsiteX571" fmla="*/ 5644337 w 7306836"/>
              <a:gd name="connsiteY571" fmla="*/ 1723953 h 5921298"/>
              <a:gd name="connsiteX572" fmla="*/ 5640916 w 7306836"/>
              <a:gd name="connsiteY572" fmla="*/ 1626555 h 5921298"/>
              <a:gd name="connsiteX573" fmla="*/ 5601424 w 7306836"/>
              <a:gd name="connsiteY573" fmla="*/ 1644692 h 5921298"/>
              <a:gd name="connsiteX574" fmla="*/ 5573104 w 7306836"/>
              <a:gd name="connsiteY574" fmla="*/ 1650462 h 5921298"/>
              <a:gd name="connsiteX575" fmla="*/ 5551901 w 7306836"/>
              <a:gd name="connsiteY575" fmla="*/ 1646845 h 5921298"/>
              <a:gd name="connsiteX576" fmla="*/ 5536415 w 7306836"/>
              <a:gd name="connsiteY576" fmla="*/ 1634006 h 5921298"/>
              <a:gd name="connsiteX577" fmla="*/ 5526034 w 7306836"/>
              <a:gd name="connsiteY577" fmla="*/ 1606177 h 5921298"/>
              <a:gd name="connsiteX578" fmla="*/ 5522097 w 7306836"/>
              <a:gd name="connsiteY578" fmla="*/ 1556092 h 5921298"/>
              <a:gd name="connsiteX579" fmla="*/ 5522097 w 7306836"/>
              <a:gd name="connsiteY579" fmla="*/ 1221391 h 5921298"/>
              <a:gd name="connsiteX580" fmla="*/ 5640820 w 7306836"/>
              <a:gd name="connsiteY580" fmla="*/ 1221391 h 5921298"/>
              <a:gd name="connsiteX581" fmla="*/ 5640820 w 7306836"/>
              <a:gd name="connsiteY581" fmla="*/ 1121987 h 5921298"/>
              <a:gd name="connsiteX582" fmla="*/ 5522097 w 7306836"/>
              <a:gd name="connsiteY582" fmla="*/ 1121987 h 5921298"/>
              <a:gd name="connsiteX583" fmla="*/ 5522097 w 7306836"/>
              <a:gd name="connsiteY583" fmla="*/ 955894 h 5921298"/>
              <a:gd name="connsiteX584" fmla="*/ 5771803 w 7306836"/>
              <a:gd name="connsiteY584" fmla="*/ 835100 h 5921298"/>
              <a:gd name="connsiteX585" fmla="*/ 5736598 w 7306836"/>
              <a:gd name="connsiteY585" fmla="*/ 855449 h 5921298"/>
              <a:gd name="connsiteX586" fmla="*/ 5720796 w 7306836"/>
              <a:gd name="connsiteY586" fmla="*/ 906821 h 5921298"/>
              <a:gd name="connsiteX587" fmla="*/ 5736653 w 7306836"/>
              <a:gd name="connsiteY587" fmla="*/ 959384 h 5921298"/>
              <a:gd name="connsiteX588" fmla="*/ 5771803 w 7306836"/>
              <a:gd name="connsiteY588" fmla="*/ 979801 h 5921298"/>
              <a:gd name="connsiteX589" fmla="*/ 5806884 w 7306836"/>
              <a:gd name="connsiteY589" fmla="*/ 959296 h 5921298"/>
              <a:gd name="connsiteX590" fmla="*/ 5822810 w 7306836"/>
              <a:gd name="connsiteY590" fmla="*/ 906821 h 5921298"/>
              <a:gd name="connsiteX591" fmla="*/ 5806938 w 7306836"/>
              <a:gd name="connsiteY591" fmla="*/ 855537 h 5921298"/>
              <a:gd name="connsiteX592" fmla="*/ 5771803 w 7306836"/>
              <a:gd name="connsiteY592" fmla="*/ 835100 h 5921298"/>
              <a:gd name="connsiteX593" fmla="*/ 4317585 w 7306836"/>
              <a:gd name="connsiteY593" fmla="*/ 835100 h 5921298"/>
              <a:gd name="connsiteX594" fmla="*/ 4282380 w 7306836"/>
              <a:gd name="connsiteY594" fmla="*/ 855449 h 5921298"/>
              <a:gd name="connsiteX595" fmla="*/ 4266578 w 7306836"/>
              <a:gd name="connsiteY595" fmla="*/ 906821 h 5921298"/>
              <a:gd name="connsiteX596" fmla="*/ 4282435 w 7306836"/>
              <a:gd name="connsiteY596" fmla="*/ 959384 h 5921298"/>
              <a:gd name="connsiteX597" fmla="*/ 4317585 w 7306836"/>
              <a:gd name="connsiteY597" fmla="*/ 979801 h 5921298"/>
              <a:gd name="connsiteX598" fmla="*/ 4352666 w 7306836"/>
              <a:gd name="connsiteY598" fmla="*/ 959296 h 5921298"/>
              <a:gd name="connsiteX599" fmla="*/ 4368592 w 7306836"/>
              <a:gd name="connsiteY599" fmla="*/ 906821 h 5921298"/>
              <a:gd name="connsiteX600" fmla="*/ 4352721 w 7306836"/>
              <a:gd name="connsiteY600" fmla="*/ 855537 h 5921298"/>
              <a:gd name="connsiteX601" fmla="*/ 4317585 w 7306836"/>
              <a:gd name="connsiteY601" fmla="*/ 835100 h 5921298"/>
              <a:gd name="connsiteX602" fmla="*/ 859887 w 7306836"/>
              <a:gd name="connsiteY602" fmla="*/ 797351 h 5921298"/>
              <a:gd name="connsiteX603" fmla="*/ 727368 w 7306836"/>
              <a:gd name="connsiteY603" fmla="*/ 833616 h 5921298"/>
              <a:gd name="connsiteX604" fmla="*/ 621568 w 7306836"/>
              <a:gd name="connsiteY604" fmla="*/ 933845 h 5921298"/>
              <a:gd name="connsiteX605" fmla="*/ 551723 w 7306836"/>
              <a:gd name="connsiteY605" fmla="*/ 1085153 h 5921298"/>
              <a:gd name="connsiteX606" fmla="*/ 526583 w 7306836"/>
              <a:gd name="connsiteY606" fmla="*/ 1276755 h 5921298"/>
              <a:gd name="connsiteX607" fmla="*/ 551819 w 7306836"/>
              <a:gd name="connsiteY607" fmla="*/ 1469369 h 5921298"/>
              <a:gd name="connsiteX608" fmla="*/ 621836 w 7306836"/>
              <a:gd name="connsiteY608" fmla="*/ 1621129 h 5921298"/>
              <a:gd name="connsiteX609" fmla="*/ 727457 w 7306836"/>
              <a:gd name="connsiteY609" fmla="*/ 1721310 h 5921298"/>
              <a:gd name="connsiteX610" fmla="*/ 859887 w 7306836"/>
              <a:gd name="connsiteY610" fmla="*/ 1757416 h 5921298"/>
              <a:gd name="connsiteX611" fmla="*/ 935428 w 7306836"/>
              <a:gd name="connsiteY611" fmla="*/ 1744617 h 5921298"/>
              <a:gd name="connsiteX612" fmla="*/ 1001790 w 7306836"/>
              <a:gd name="connsiteY612" fmla="*/ 1708963 h 5921298"/>
              <a:gd name="connsiteX613" fmla="*/ 1057057 w 7306836"/>
              <a:gd name="connsiteY613" fmla="*/ 1654709 h 5921298"/>
              <a:gd name="connsiteX614" fmla="*/ 1099091 w 7306836"/>
              <a:gd name="connsiteY614" fmla="*/ 1578819 h 5921298"/>
              <a:gd name="connsiteX615" fmla="*/ 1035910 w 7306836"/>
              <a:gd name="connsiteY615" fmla="*/ 1515827 h 5921298"/>
              <a:gd name="connsiteX616" fmla="*/ 994089 w 7306836"/>
              <a:gd name="connsiteY616" fmla="*/ 1584914 h 5921298"/>
              <a:gd name="connsiteX617" fmla="*/ 951896 w 7306836"/>
              <a:gd name="connsiteY617" fmla="*/ 1624216 h 5921298"/>
              <a:gd name="connsiteX618" fmla="*/ 906922 w 7306836"/>
              <a:gd name="connsiteY618" fmla="*/ 1644555 h 5921298"/>
              <a:gd name="connsiteX619" fmla="*/ 859887 w 7306836"/>
              <a:gd name="connsiteY619" fmla="*/ 1650462 h 5921298"/>
              <a:gd name="connsiteX620" fmla="*/ 756313 w 7306836"/>
              <a:gd name="connsiteY620" fmla="*/ 1620166 h 5921298"/>
              <a:gd name="connsiteX621" fmla="*/ 678807 w 7306836"/>
              <a:gd name="connsiteY621" fmla="*/ 1538948 h 5921298"/>
              <a:gd name="connsiteX622" fmla="*/ 629903 w 7306836"/>
              <a:gd name="connsiteY622" fmla="*/ 1420001 h 5921298"/>
              <a:gd name="connsiteX623" fmla="*/ 612767 w 7306836"/>
              <a:gd name="connsiteY623" fmla="*/ 1276755 h 5921298"/>
              <a:gd name="connsiteX624" fmla="*/ 629813 w 7306836"/>
              <a:gd name="connsiteY624" fmla="*/ 1134441 h 5921298"/>
              <a:gd name="connsiteX625" fmla="*/ 678552 w 7306836"/>
              <a:gd name="connsiteY625" fmla="*/ 1015977 h 5921298"/>
              <a:gd name="connsiteX626" fmla="*/ 756210 w 7306836"/>
              <a:gd name="connsiteY626" fmla="*/ 934749 h 5921298"/>
              <a:gd name="connsiteX627" fmla="*/ 859887 w 7306836"/>
              <a:gd name="connsiteY627" fmla="*/ 904305 h 5921298"/>
              <a:gd name="connsiteX628" fmla="*/ 906757 w 7306836"/>
              <a:gd name="connsiteY628" fmla="*/ 914018 h 5921298"/>
              <a:gd name="connsiteX629" fmla="*/ 951127 w 7306836"/>
              <a:gd name="connsiteY629" fmla="*/ 939380 h 5921298"/>
              <a:gd name="connsiteX630" fmla="*/ 987630 w 7306836"/>
              <a:gd name="connsiteY630" fmla="*/ 975368 h 5921298"/>
              <a:gd name="connsiteX631" fmla="*/ 1017661 w 7306836"/>
              <a:gd name="connsiteY631" fmla="*/ 1021325 h 5921298"/>
              <a:gd name="connsiteX632" fmla="*/ 1084141 w 7306836"/>
              <a:gd name="connsiteY632" fmla="*/ 952395 h 5921298"/>
              <a:gd name="connsiteX633" fmla="*/ 979626 w 7306836"/>
              <a:gd name="connsiteY633" fmla="*/ 831227 h 5921298"/>
              <a:gd name="connsiteX634" fmla="*/ 859887 w 7306836"/>
              <a:gd name="connsiteY634" fmla="*/ 797351 h 5921298"/>
              <a:gd name="connsiteX635" fmla="*/ 0 w 7306836"/>
              <a:gd name="connsiteY635" fmla="*/ 0 h 5921298"/>
              <a:gd name="connsiteX636" fmla="*/ 7306836 w 7306836"/>
              <a:gd name="connsiteY636" fmla="*/ 0 h 5921298"/>
              <a:gd name="connsiteX637" fmla="*/ 7306836 w 7306836"/>
              <a:gd name="connsiteY637" fmla="*/ 5921298 h 5921298"/>
              <a:gd name="connsiteX638" fmla="*/ 0 w 7306836"/>
              <a:gd name="connsiteY638" fmla="*/ 5921298 h 5921298"/>
              <a:gd name="connsiteX639" fmla="*/ 0 w 7306836"/>
              <a:gd name="connsiteY639" fmla="*/ 5921297 h 5921298"/>
              <a:gd name="connsiteX640" fmla="*/ 7306834 w 7306836"/>
              <a:gd name="connsiteY640" fmla="*/ 5921297 h 5921298"/>
              <a:gd name="connsiteX641" fmla="*/ 7306834 w 7306836"/>
              <a:gd name="connsiteY641" fmla="*/ 3697572 h 5921298"/>
              <a:gd name="connsiteX642" fmla="*/ 0 w 7306836"/>
              <a:gd name="connsiteY642" fmla="*/ 3697572 h 592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Lst>
            <a:rect l="l" t="t" r="r" b="b"/>
            <a:pathLst>
              <a:path w="7306836" h="5921298">
                <a:moveTo>
                  <a:pt x="4957636" y="2954809"/>
                </a:moveTo>
                <a:lnTo>
                  <a:pt x="4978742" y="2954809"/>
                </a:lnTo>
                <a:lnTo>
                  <a:pt x="4978742" y="2985007"/>
                </a:lnTo>
                <a:cubicBezTo>
                  <a:pt x="4978742" y="3009741"/>
                  <a:pt x="4976371" y="3033084"/>
                  <a:pt x="4971631" y="3055038"/>
                </a:cubicBezTo>
                <a:cubicBezTo>
                  <a:pt x="4966890" y="3076993"/>
                  <a:pt x="4959612" y="3095965"/>
                  <a:pt x="4949797" y="3111956"/>
                </a:cubicBezTo>
                <a:cubicBezTo>
                  <a:pt x="4939981" y="3127946"/>
                  <a:pt x="4927935" y="3140565"/>
                  <a:pt x="4913657" y="3149812"/>
                </a:cubicBezTo>
                <a:cubicBezTo>
                  <a:pt x="4899380" y="3159060"/>
                  <a:pt x="4882380" y="3163682"/>
                  <a:pt x="4862658" y="3163682"/>
                </a:cubicBezTo>
                <a:cubicBezTo>
                  <a:pt x="4851490" y="3163682"/>
                  <a:pt x="4840679" y="3161956"/>
                  <a:pt x="4830222" y="3158502"/>
                </a:cubicBezTo>
                <a:cubicBezTo>
                  <a:pt x="4819765" y="3155048"/>
                  <a:pt x="4810336" y="3149380"/>
                  <a:pt x="4801936" y="3141495"/>
                </a:cubicBezTo>
                <a:cubicBezTo>
                  <a:pt x="4793535" y="3133612"/>
                  <a:pt x="4786898" y="3123611"/>
                  <a:pt x="4782025" y="3111494"/>
                </a:cubicBezTo>
                <a:cubicBezTo>
                  <a:pt x="4777151" y="3099376"/>
                  <a:pt x="4774715" y="3084477"/>
                  <a:pt x="4774715" y="3066795"/>
                </a:cubicBezTo>
                <a:cubicBezTo>
                  <a:pt x="4774715" y="3041420"/>
                  <a:pt x="4781118" y="3021255"/>
                  <a:pt x="4793924" y="3006300"/>
                </a:cubicBezTo>
                <a:cubicBezTo>
                  <a:pt x="4806732" y="2991345"/>
                  <a:pt x="4822797" y="2980060"/>
                  <a:pt x="4842122" y="2972445"/>
                </a:cubicBezTo>
                <a:cubicBezTo>
                  <a:pt x="4861446" y="2964829"/>
                  <a:pt x="4881957" y="2959986"/>
                  <a:pt x="4903654" y="2957915"/>
                </a:cubicBezTo>
                <a:cubicBezTo>
                  <a:pt x="4925351" y="2955845"/>
                  <a:pt x="4943345" y="2954809"/>
                  <a:pt x="4957636" y="2954809"/>
                </a:cubicBezTo>
                <a:close/>
                <a:moveTo>
                  <a:pt x="3684776" y="2719512"/>
                </a:moveTo>
                <a:cubicBezTo>
                  <a:pt x="3707375" y="2719512"/>
                  <a:pt x="3727664" y="2725253"/>
                  <a:pt x="3745642" y="2736734"/>
                </a:cubicBezTo>
                <a:cubicBezTo>
                  <a:pt x="3763620" y="2748216"/>
                  <a:pt x="3778948" y="2763814"/>
                  <a:pt x="3791627" y="2783526"/>
                </a:cubicBezTo>
                <a:cubicBezTo>
                  <a:pt x="3804304" y="2803240"/>
                  <a:pt x="3814143" y="2826714"/>
                  <a:pt x="3821142" y="2853951"/>
                </a:cubicBezTo>
                <a:cubicBezTo>
                  <a:pt x="3828141" y="2881187"/>
                  <a:pt x="3831640" y="2910192"/>
                  <a:pt x="3831640" y="2940968"/>
                </a:cubicBezTo>
                <a:cubicBezTo>
                  <a:pt x="3831640" y="2972149"/>
                  <a:pt x="3828111" y="3001474"/>
                  <a:pt x="3821053" y="3028939"/>
                </a:cubicBezTo>
                <a:cubicBezTo>
                  <a:pt x="3813994" y="3056405"/>
                  <a:pt x="3804100" y="3080036"/>
                  <a:pt x="3791372" y="3099835"/>
                </a:cubicBezTo>
                <a:cubicBezTo>
                  <a:pt x="3778643" y="3119634"/>
                  <a:pt x="3763363" y="3135224"/>
                  <a:pt x="3745532" y="3146607"/>
                </a:cubicBezTo>
                <a:cubicBezTo>
                  <a:pt x="3727700" y="3157991"/>
                  <a:pt x="3707448" y="3163682"/>
                  <a:pt x="3684776" y="3163682"/>
                </a:cubicBezTo>
                <a:cubicBezTo>
                  <a:pt x="3661874" y="3163682"/>
                  <a:pt x="3641077" y="3157981"/>
                  <a:pt x="3622384" y="3146578"/>
                </a:cubicBezTo>
                <a:cubicBezTo>
                  <a:pt x="3603692" y="3135175"/>
                  <a:pt x="3587383" y="3119512"/>
                  <a:pt x="3573460" y="3099589"/>
                </a:cubicBezTo>
                <a:cubicBezTo>
                  <a:pt x="3559535" y="3079667"/>
                  <a:pt x="3548664" y="3056116"/>
                  <a:pt x="3540845" y="3028939"/>
                </a:cubicBezTo>
                <a:cubicBezTo>
                  <a:pt x="3533026" y="3001762"/>
                  <a:pt x="3529117" y="2972438"/>
                  <a:pt x="3529117" y="2940968"/>
                </a:cubicBezTo>
                <a:cubicBezTo>
                  <a:pt x="3529117" y="2909944"/>
                  <a:pt x="3532995" y="2880957"/>
                  <a:pt x="3540749" y="2854009"/>
                </a:cubicBezTo>
                <a:cubicBezTo>
                  <a:pt x="3548503" y="2827061"/>
                  <a:pt x="3559322" y="2803656"/>
                  <a:pt x="3573205" y="2783791"/>
                </a:cubicBezTo>
                <a:cubicBezTo>
                  <a:pt x="3587088" y="2763927"/>
                  <a:pt x="3603449" y="2748249"/>
                  <a:pt x="3622289" y="2736754"/>
                </a:cubicBezTo>
                <a:cubicBezTo>
                  <a:pt x="3641127" y="2725259"/>
                  <a:pt x="3661956" y="2719512"/>
                  <a:pt x="3684776" y="2719512"/>
                </a:cubicBezTo>
                <a:close/>
                <a:moveTo>
                  <a:pt x="2185839" y="2635207"/>
                </a:moveTo>
                <a:lnTo>
                  <a:pt x="2185839" y="3020239"/>
                </a:lnTo>
                <a:cubicBezTo>
                  <a:pt x="2185839" y="3097374"/>
                  <a:pt x="2199246" y="3157132"/>
                  <a:pt x="2226060" y="3199514"/>
                </a:cubicBezTo>
                <a:cubicBezTo>
                  <a:pt x="2252874" y="3241896"/>
                  <a:pt x="2293991" y="3263086"/>
                  <a:pt x="2349413" y="3263086"/>
                </a:cubicBezTo>
                <a:cubicBezTo>
                  <a:pt x="2363796" y="3263086"/>
                  <a:pt x="2378220" y="3260226"/>
                  <a:pt x="2392684" y="3254505"/>
                </a:cubicBezTo>
                <a:cubicBezTo>
                  <a:pt x="2407149" y="3248783"/>
                  <a:pt x="2420784" y="3240903"/>
                  <a:pt x="2433591" y="3230863"/>
                </a:cubicBezTo>
                <a:cubicBezTo>
                  <a:pt x="2446398" y="3220823"/>
                  <a:pt x="2458151" y="3208601"/>
                  <a:pt x="2468851" y="3194195"/>
                </a:cubicBezTo>
                <a:lnTo>
                  <a:pt x="2480651" y="3174019"/>
                </a:lnTo>
                <a:lnTo>
                  <a:pt x="2480902" y="3189409"/>
                </a:lnTo>
                <a:cubicBezTo>
                  <a:pt x="2481204" y="3205235"/>
                  <a:pt x="2482207" y="3224761"/>
                  <a:pt x="2483911" y="3247987"/>
                </a:cubicBezTo>
                <a:lnTo>
                  <a:pt x="2560476" y="3247987"/>
                </a:lnTo>
                <a:cubicBezTo>
                  <a:pt x="2559212" y="3217317"/>
                  <a:pt x="2558163" y="3190480"/>
                  <a:pt x="2557329" y="3167477"/>
                </a:cubicBezTo>
                <a:cubicBezTo>
                  <a:pt x="2556496" y="3144474"/>
                  <a:pt x="2556079" y="3123916"/>
                  <a:pt x="2556079" y="3105802"/>
                </a:cubicBezTo>
                <a:lnTo>
                  <a:pt x="2556079" y="2635207"/>
                </a:lnTo>
                <a:lnTo>
                  <a:pt x="2480449" y="2635207"/>
                </a:lnTo>
                <a:lnTo>
                  <a:pt x="2480449" y="2948518"/>
                </a:lnTo>
                <a:cubicBezTo>
                  <a:pt x="2480449" y="3000435"/>
                  <a:pt x="2474883" y="3040725"/>
                  <a:pt x="2463753" y="3069391"/>
                </a:cubicBezTo>
                <a:cubicBezTo>
                  <a:pt x="2452623" y="3098056"/>
                  <a:pt x="2440137" y="3119378"/>
                  <a:pt x="2426295" y="3133356"/>
                </a:cubicBezTo>
                <a:cubicBezTo>
                  <a:pt x="2412453" y="3147334"/>
                  <a:pt x="2399271" y="3155884"/>
                  <a:pt x="2386748" y="3159004"/>
                </a:cubicBezTo>
                <a:cubicBezTo>
                  <a:pt x="2374225" y="3162123"/>
                  <a:pt x="2366764" y="3163682"/>
                  <a:pt x="2364364" y="3163682"/>
                </a:cubicBezTo>
                <a:cubicBezTo>
                  <a:pt x="2343807" y="3163682"/>
                  <a:pt x="2327063" y="3159718"/>
                  <a:pt x="2314133" y="3151788"/>
                </a:cubicBezTo>
                <a:cubicBezTo>
                  <a:pt x="2301203" y="3143858"/>
                  <a:pt x="2290858" y="3132049"/>
                  <a:pt x="2283099" y="3116359"/>
                </a:cubicBezTo>
                <a:cubicBezTo>
                  <a:pt x="2275339" y="3100670"/>
                  <a:pt x="2269796" y="3080912"/>
                  <a:pt x="2266466" y="3057083"/>
                </a:cubicBezTo>
                <a:cubicBezTo>
                  <a:pt x="2263136" y="3033255"/>
                  <a:pt x="2261471" y="3005035"/>
                  <a:pt x="2261471" y="2972425"/>
                </a:cubicBezTo>
                <a:lnTo>
                  <a:pt x="2261471" y="2635207"/>
                </a:lnTo>
                <a:close/>
                <a:moveTo>
                  <a:pt x="5388509" y="2620108"/>
                </a:moveTo>
                <a:cubicBezTo>
                  <a:pt x="5369354" y="2620108"/>
                  <a:pt x="5352051" y="2623945"/>
                  <a:pt x="5336602" y="2631619"/>
                </a:cubicBezTo>
                <a:cubicBezTo>
                  <a:pt x="5321152" y="2639294"/>
                  <a:pt x="5307675" y="2649356"/>
                  <a:pt x="5296169" y="2661808"/>
                </a:cubicBezTo>
                <a:cubicBezTo>
                  <a:pt x="5284664" y="2674259"/>
                  <a:pt x="5274859" y="2688291"/>
                  <a:pt x="5266756" y="2703901"/>
                </a:cubicBezTo>
                <a:lnTo>
                  <a:pt x="5263631" y="2710590"/>
                </a:lnTo>
                <a:lnTo>
                  <a:pt x="5263631" y="2635207"/>
                </a:lnTo>
                <a:lnTo>
                  <a:pt x="5188879" y="2635207"/>
                </a:lnTo>
                <a:cubicBezTo>
                  <a:pt x="5189465" y="2685801"/>
                  <a:pt x="5190199" y="2724551"/>
                  <a:pt x="5191078" y="2751460"/>
                </a:cubicBezTo>
                <a:cubicBezTo>
                  <a:pt x="5191957" y="2778369"/>
                  <a:pt x="5192397" y="2804628"/>
                  <a:pt x="5192397" y="2830239"/>
                </a:cubicBezTo>
                <a:lnTo>
                  <a:pt x="5192397" y="3247987"/>
                </a:lnTo>
                <a:lnTo>
                  <a:pt x="5268028" y="3247987"/>
                </a:lnTo>
                <a:lnTo>
                  <a:pt x="5268028" y="2903220"/>
                </a:lnTo>
                <a:cubicBezTo>
                  <a:pt x="5268028" y="2884084"/>
                  <a:pt x="5270347" y="2864364"/>
                  <a:pt x="5274987" y="2844061"/>
                </a:cubicBezTo>
                <a:cubicBezTo>
                  <a:pt x="5279627" y="2823759"/>
                  <a:pt x="5286834" y="2804868"/>
                  <a:pt x="5296609" y="2787390"/>
                </a:cubicBezTo>
                <a:cubicBezTo>
                  <a:pt x="5306383" y="2769912"/>
                  <a:pt x="5318670" y="2755487"/>
                  <a:pt x="5333469" y="2744116"/>
                </a:cubicBezTo>
                <a:cubicBezTo>
                  <a:pt x="5348268" y="2732746"/>
                  <a:pt x="5366029" y="2727061"/>
                  <a:pt x="5386750" y="2727061"/>
                </a:cubicBezTo>
                <a:cubicBezTo>
                  <a:pt x="5400262" y="2727061"/>
                  <a:pt x="5413563" y="2729159"/>
                  <a:pt x="5426655" y="2733352"/>
                </a:cubicBezTo>
                <a:lnTo>
                  <a:pt x="5440395" y="2631314"/>
                </a:lnTo>
                <a:cubicBezTo>
                  <a:pt x="5422908" y="2623843"/>
                  <a:pt x="5405612" y="2620108"/>
                  <a:pt x="5388509" y="2620108"/>
                </a:cubicBezTo>
                <a:close/>
                <a:moveTo>
                  <a:pt x="4895197" y="2620108"/>
                </a:moveTo>
                <a:cubicBezTo>
                  <a:pt x="4815196" y="2620108"/>
                  <a:pt x="4754222" y="2652410"/>
                  <a:pt x="4712275" y="2717015"/>
                </a:cubicBezTo>
                <a:lnTo>
                  <a:pt x="4755340" y="2788717"/>
                </a:lnTo>
                <a:cubicBezTo>
                  <a:pt x="4793934" y="2742580"/>
                  <a:pt x="4836155" y="2719512"/>
                  <a:pt x="4882005" y="2719512"/>
                </a:cubicBezTo>
                <a:cubicBezTo>
                  <a:pt x="4946496" y="2719512"/>
                  <a:pt x="4978742" y="2766068"/>
                  <a:pt x="4978742" y="2859180"/>
                </a:cubicBezTo>
                <a:lnTo>
                  <a:pt x="4978742" y="2862955"/>
                </a:lnTo>
                <a:lnTo>
                  <a:pt x="4958515" y="2862955"/>
                </a:lnTo>
                <a:cubicBezTo>
                  <a:pt x="4934349" y="2862955"/>
                  <a:pt x="4906957" y="2864692"/>
                  <a:pt x="4876337" y="2868165"/>
                </a:cubicBezTo>
                <a:cubicBezTo>
                  <a:pt x="4845717" y="2871638"/>
                  <a:pt x="4816838" y="2880358"/>
                  <a:pt x="4789699" y="2894323"/>
                </a:cubicBezTo>
                <a:cubicBezTo>
                  <a:pt x="4762561" y="2908289"/>
                  <a:pt x="4739794" y="2929768"/>
                  <a:pt x="4721400" y="2958760"/>
                </a:cubicBezTo>
                <a:cubicBezTo>
                  <a:pt x="4703005" y="2987754"/>
                  <a:pt x="4693807" y="3027540"/>
                  <a:pt x="4693807" y="3078120"/>
                </a:cubicBezTo>
                <a:cubicBezTo>
                  <a:pt x="4693807" y="3108843"/>
                  <a:pt x="4698085" y="3135768"/>
                  <a:pt x="4706642" y="3158896"/>
                </a:cubicBezTo>
                <a:cubicBezTo>
                  <a:pt x="4715198" y="3182023"/>
                  <a:pt x="4726518" y="3201421"/>
                  <a:pt x="4740603" y="3217091"/>
                </a:cubicBezTo>
                <a:cubicBezTo>
                  <a:pt x="4754687" y="3232760"/>
                  <a:pt x="4770672" y="3244343"/>
                  <a:pt x="4788559" y="3251840"/>
                </a:cubicBezTo>
                <a:cubicBezTo>
                  <a:pt x="4806445" y="3259337"/>
                  <a:pt x="4824988" y="3263086"/>
                  <a:pt x="4844190" y="3263086"/>
                </a:cubicBezTo>
                <a:cubicBezTo>
                  <a:pt x="4879037" y="3263086"/>
                  <a:pt x="4908710" y="3253990"/>
                  <a:pt x="4933211" y="3235797"/>
                </a:cubicBezTo>
                <a:cubicBezTo>
                  <a:pt x="4951586" y="3222153"/>
                  <a:pt x="4967610" y="3203097"/>
                  <a:pt x="4981284" y="3178630"/>
                </a:cubicBezTo>
                <a:lnTo>
                  <a:pt x="4982897" y="3175341"/>
                </a:lnTo>
                <a:lnTo>
                  <a:pt x="4983036" y="3178743"/>
                </a:lnTo>
                <a:cubicBezTo>
                  <a:pt x="4983209" y="3182545"/>
                  <a:pt x="4983411" y="3186638"/>
                  <a:pt x="4983641" y="3191021"/>
                </a:cubicBezTo>
                <a:cubicBezTo>
                  <a:pt x="4984561" y="3208551"/>
                  <a:pt x="4986281" y="3227540"/>
                  <a:pt x="4988801" y="3247987"/>
                </a:cubicBezTo>
                <a:lnTo>
                  <a:pt x="5061408" y="3247987"/>
                </a:lnTo>
                <a:cubicBezTo>
                  <a:pt x="5059503" y="3222061"/>
                  <a:pt x="5057854" y="3197364"/>
                  <a:pt x="5056461" y="3173897"/>
                </a:cubicBezTo>
                <a:cubicBezTo>
                  <a:pt x="5055069" y="3150428"/>
                  <a:pt x="5054373" y="3126891"/>
                  <a:pt x="5054373" y="3103286"/>
                </a:cubicBezTo>
                <a:lnTo>
                  <a:pt x="5054373" y="2840306"/>
                </a:lnTo>
                <a:cubicBezTo>
                  <a:pt x="5054373" y="2802899"/>
                  <a:pt x="5050051" y="2770508"/>
                  <a:pt x="5041408" y="2743134"/>
                </a:cubicBezTo>
                <a:cubicBezTo>
                  <a:pt x="5032765" y="2715760"/>
                  <a:pt x="5021204" y="2692838"/>
                  <a:pt x="5006726" y="2674371"/>
                </a:cubicBezTo>
                <a:cubicBezTo>
                  <a:pt x="4992247" y="2655903"/>
                  <a:pt x="4975263" y="2642242"/>
                  <a:pt x="4955774" y="2633389"/>
                </a:cubicBezTo>
                <a:cubicBezTo>
                  <a:pt x="4936285" y="2624534"/>
                  <a:pt x="4916092" y="2620108"/>
                  <a:pt x="4895197" y="2620108"/>
                </a:cubicBezTo>
                <a:close/>
                <a:moveTo>
                  <a:pt x="4155259" y="2620108"/>
                </a:moveTo>
                <a:cubicBezTo>
                  <a:pt x="4135242" y="2620108"/>
                  <a:pt x="4115608" y="2623886"/>
                  <a:pt x="4096357" y="2631442"/>
                </a:cubicBezTo>
                <a:cubicBezTo>
                  <a:pt x="4077106" y="2638998"/>
                  <a:pt x="4059813" y="2650389"/>
                  <a:pt x="4044478" y="2665612"/>
                </a:cubicBezTo>
                <a:cubicBezTo>
                  <a:pt x="4029143" y="2680836"/>
                  <a:pt x="4016949" y="2700506"/>
                  <a:pt x="4007899" y="2724623"/>
                </a:cubicBezTo>
                <a:cubicBezTo>
                  <a:pt x="3998848" y="2748740"/>
                  <a:pt x="3994323" y="2776816"/>
                  <a:pt x="3994323" y="2808849"/>
                </a:cubicBezTo>
                <a:cubicBezTo>
                  <a:pt x="3994323" y="2839101"/>
                  <a:pt x="3998782" y="2864478"/>
                  <a:pt x="4007700" y="2884985"/>
                </a:cubicBezTo>
                <a:cubicBezTo>
                  <a:pt x="4016618" y="2905490"/>
                  <a:pt x="4027228" y="2922061"/>
                  <a:pt x="4039531" y="2934696"/>
                </a:cubicBezTo>
                <a:cubicBezTo>
                  <a:pt x="4051834" y="2947331"/>
                  <a:pt x="4064366" y="2956766"/>
                  <a:pt x="4077126" y="2962997"/>
                </a:cubicBezTo>
                <a:cubicBezTo>
                  <a:pt x="4089887" y="2969230"/>
                  <a:pt x="4099685" y="2973565"/>
                  <a:pt x="4106519" y="2976003"/>
                </a:cubicBezTo>
                <a:lnTo>
                  <a:pt x="4159737" y="2993835"/>
                </a:lnTo>
                <a:cubicBezTo>
                  <a:pt x="4182887" y="3001896"/>
                  <a:pt x="4201119" y="3011605"/>
                  <a:pt x="4214435" y="3022962"/>
                </a:cubicBezTo>
                <a:cubicBezTo>
                  <a:pt x="4227749" y="3034320"/>
                  <a:pt x="4234406" y="3052286"/>
                  <a:pt x="4234406" y="3076862"/>
                </a:cubicBezTo>
                <a:cubicBezTo>
                  <a:pt x="4234406" y="3091489"/>
                  <a:pt x="4231949" y="3104357"/>
                  <a:pt x="4227035" y="3115465"/>
                </a:cubicBezTo>
                <a:cubicBezTo>
                  <a:pt x="4222120" y="3126574"/>
                  <a:pt x="4215651" y="3135643"/>
                  <a:pt x="4207626" y="3142675"/>
                </a:cubicBezTo>
                <a:cubicBezTo>
                  <a:pt x="4199601" y="3149707"/>
                  <a:pt x="4190172" y="3154966"/>
                  <a:pt x="4179339" y="3158453"/>
                </a:cubicBezTo>
                <a:cubicBezTo>
                  <a:pt x="4168507" y="3161939"/>
                  <a:pt x="4157548" y="3163682"/>
                  <a:pt x="4146464" y="3163682"/>
                </a:cubicBezTo>
                <a:cubicBezTo>
                  <a:pt x="4123544" y="3163682"/>
                  <a:pt x="4103818" y="3156317"/>
                  <a:pt x="4087288" y="3141584"/>
                </a:cubicBezTo>
                <a:cubicBezTo>
                  <a:pt x="4070758" y="3126852"/>
                  <a:pt x="4055306" y="3104439"/>
                  <a:pt x="4040933" y="3074345"/>
                </a:cubicBezTo>
                <a:lnTo>
                  <a:pt x="3979372" y="3133445"/>
                </a:lnTo>
                <a:cubicBezTo>
                  <a:pt x="4000552" y="3183789"/>
                  <a:pt x="4025444" y="3217982"/>
                  <a:pt x="4054049" y="3236024"/>
                </a:cubicBezTo>
                <a:cubicBezTo>
                  <a:pt x="4082653" y="3254065"/>
                  <a:pt x="4113458" y="3263086"/>
                  <a:pt x="4146464" y="3263086"/>
                </a:cubicBezTo>
                <a:cubicBezTo>
                  <a:pt x="4167378" y="3263086"/>
                  <a:pt x="4187834" y="3259620"/>
                  <a:pt x="4207832" y="3252686"/>
                </a:cubicBezTo>
                <a:cubicBezTo>
                  <a:pt x="4227829" y="3245753"/>
                  <a:pt x="4245826" y="3234431"/>
                  <a:pt x="4261820" y="3218722"/>
                </a:cubicBezTo>
                <a:cubicBezTo>
                  <a:pt x="4277815" y="3203013"/>
                  <a:pt x="4290729" y="3182678"/>
                  <a:pt x="4300563" y="3157716"/>
                </a:cubicBezTo>
                <a:cubicBezTo>
                  <a:pt x="4310397" y="3132753"/>
                  <a:pt x="4315314" y="3103286"/>
                  <a:pt x="4315314" y="3069312"/>
                </a:cubicBezTo>
                <a:cubicBezTo>
                  <a:pt x="4315314" y="3024748"/>
                  <a:pt x="4305091" y="2987387"/>
                  <a:pt x="4284644" y="2957227"/>
                </a:cubicBezTo>
                <a:cubicBezTo>
                  <a:pt x="4264197" y="2927068"/>
                  <a:pt x="4238712" y="2907086"/>
                  <a:pt x="4208189" y="2897282"/>
                </a:cubicBezTo>
                <a:lnTo>
                  <a:pt x="4149267" y="2877150"/>
                </a:lnTo>
                <a:cubicBezTo>
                  <a:pt x="4123388" y="2868290"/>
                  <a:pt x="4104579" y="2858384"/>
                  <a:pt x="4092839" y="2847433"/>
                </a:cubicBezTo>
                <a:cubicBezTo>
                  <a:pt x="4081100" y="2836482"/>
                  <a:pt x="4075230" y="2819007"/>
                  <a:pt x="4075230" y="2795008"/>
                </a:cubicBezTo>
                <a:cubicBezTo>
                  <a:pt x="4075230" y="2781573"/>
                  <a:pt x="4077298" y="2770331"/>
                  <a:pt x="4081434" y="2761280"/>
                </a:cubicBezTo>
                <a:cubicBezTo>
                  <a:pt x="4085571" y="2752230"/>
                  <a:pt x="4091232" y="2744582"/>
                  <a:pt x="4098418" y="2738337"/>
                </a:cubicBezTo>
                <a:cubicBezTo>
                  <a:pt x="4105605" y="2732091"/>
                  <a:pt x="4114017" y="2727392"/>
                  <a:pt x="4123654" y="2724240"/>
                </a:cubicBezTo>
                <a:cubicBezTo>
                  <a:pt x="4133291" y="2721087"/>
                  <a:pt x="4142653" y="2719512"/>
                  <a:pt x="4151740" y="2719512"/>
                </a:cubicBezTo>
                <a:cubicBezTo>
                  <a:pt x="4171033" y="2719512"/>
                  <a:pt x="4187316" y="2725970"/>
                  <a:pt x="4200590" y="2738887"/>
                </a:cubicBezTo>
                <a:cubicBezTo>
                  <a:pt x="4213864" y="2751804"/>
                  <a:pt x="4226075" y="2771769"/>
                  <a:pt x="4237224" y="2798783"/>
                </a:cubicBezTo>
                <a:lnTo>
                  <a:pt x="4301243" y="2741728"/>
                </a:lnTo>
                <a:cubicBezTo>
                  <a:pt x="4286348" y="2694568"/>
                  <a:pt x="4265798" y="2662509"/>
                  <a:pt x="4239594" y="2645548"/>
                </a:cubicBezTo>
                <a:cubicBezTo>
                  <a:pt x="4213390" y="2628588"/>
                  <a:pt x="4185277" y="2620108"/>
                  <a:pt x="4155259" y="2620108"/>
                </a:cubicBezTo>
                <a:close/>
                <a:moveTo>
                  <a:pt x="3684776" y="2620108"/>
                </a:moveTo>
                <a:cubicBezTo>
                  <a:pt x="3670961" y="2620108"/>
                  <a:pt x="3656119" y="2622333"/>
                  <a:pt x="3640248" y="2626783"/>
                </a:cubicBezTo>
                <a:cubicBezTo>
                  <a:pt x="3624377" y="2631232"/>
                  <a:pt x="3609127" y="2638255"/>
                  <a:pt x="3594497" y="2647849"/>
                </a:cubicBezTo>
                <a:cubicBezTo>
                  <a:pt x="3579867" y="2657443"/>
                  <a:pt x="3565774" y="2669734"/>
                  <a:pt x="3552216" y="2684722"/>
                </a:cubicBezTo>
                <a:cubicBezTo>
                  <a:pt x="3545437" y="2692216"/>
                  <a:pt x="3539337" y="2700016"/>
                  <a:pt x="3533916" y="2708121"/>
                </a:cubicBezTo>
                <a:lnTo>
                  <a:pt x="3531755" y="2711953"/>
                </a:lnTo>
                <a:lnTo>
                  <a:pt x="3531755" y="2635207"/>
                </a:lnTo>
                <a:lnTo>
                  <a:pt x="3456125" y="2635207"/>
                </a:lnTo>
                <a:lnTo>
                  <a:pt x="3456125" y="3610371"/>
                </a:lnTo>
                <a:lnTo>
                  <a:pt x="3531755" y="3610371"/>
                </a:lnTo>
                <a:lnTo>
                  <a:pt x="3531755" y="3170959"/>
                </a:lnTo>
                <a:lnTo>
                  <a:pt x="3534181" y="3175268"/>
                </a:lnTo>
                <a:cubicBezTo>
                  <a:pt x="3539622" y="3183417"/>
                  <a:pt x="3545734" y="3191240"/>
                  <a:pt x="3552518" y="3198738"/>
                </a:cubicBezTo>
                <a:cubicBezTo>
                  <a:pt x="3566085" y="3213732"/>
                  <a:pt x="3580170" y="3226020"/>
                  <a:pt x="3594772" y="3235601"/>
                </a:cubicBezTo>
                <a:cubicBezTo>
                  <a:pt x="3609374" y="3245182"/>
                  <a:pt x="3624473" y="3252158"/>
                  <a:pt x="3640070" y="3256530"/>
                </a:cubicBezTo>
                <a:cubicBezTo>
                  <a:pt x="3655665" y="3260901"/>
                  <a:pt x="3670568" y="3263086"/>
                  <a:pt x="3684776" y="3263086"/>
                </a:cubicBezTo>
                <a:cubicBezTo>
                  <a:pt x="3718332" y="3263086"/>
                  <a:pt x="3748939" y="3255039"/>
                  <a:pt x="3776601" y="3238944"/>
                </a:cubicBezTo>
                <a:cubicBezTo>
                  <a:pt x="3804262" y="3222848"/>
                  <a:pt x="3828187" y="3200356"/>
                  <a:pt x="3848376" y="3171469"/>
                </a:cubicBezTo>
                <a:cubicBezTo>
                  <a:pt x="3868567" y="3142581"/>
                  <a:pt x="3884310" y="3108476"/>
                  <a:pt x="3895605" y="3069155"/>
                </a:cubicBezTo>
                <a:cubicBezTo>
                  <a:pt x="3906900" y="3029833"/>
                  <a:pt x="3912548" y="2987105"/>
                  <a:pt x="3912548" y="2940968"/>
                </a:cubicBezTo>
                <a:cubicBezTo>
                  <a:pt x="3912548" y="2895264"/>
                  <a:pt x="3906932" y="2852870"/>
                  <a:pt x="3895701" y="2813784"/>
                </a:cubicBezTo>
                <a:cubicBezTo>
                  <a:pt x="3884470" y="2774699"/>
                  <a:pt x="3868780" y="2740741"/>
                  <a:pt x="3848631" y="2711913"/>
                </a:cubicBezTo>
                <a:cubicBezTo>
                  <a:pt x="3828482" y="2683083"/>
                  <a:pt x="3804493" y="2660576"/>
                  <a:pt x="3776663" y="2644389"/>
                </a:cubicBezTo>
                <a:cubicBezTo>
                  <a:pt x="3748832" y="2628201"/>
                  <a:pt x="3718203" y="2620108"/>
                  <a:pt x="3684776" y="2620108"/>
                </a:cubicBezTo>
                <a:close/>
                <a:moveTo>
                  <a:pt x="2893044" y="2620108"/>
                </a:moveTo>
                <a:cubicBezTo>
                  <a:pt x="2866935" y="2620108"/>
                  <a:pt x="2840685" y="2629437"/>
                  <a:pt x="2814294" y="2648095"/>
                </a:cubicBezTo>
                <a:cubicBezTo>
                  <a:pt x="2801097" y="2657424"/>
                  <a:pt x="2789548" y="2668459"/>
                  <a:pt x="2779645" y="2681200"/>
                </a:cubicBezTo>
                <a:lnTo>
                  <a:pt x="2767285" y="2699708"/>
                </a:lnTo>
                <a:lnTo>
                  <a:pt x="2767285" y="2635207"/>
                </a:lnTo>
                <a:lnTo>
                  <a:pt x="2687258" y="2635207"/>
                </a:lnTo>
                <a:cubicBezTo>
                  <a:pt x="2688466" y="2665904"/>
                  <a:pt x="2689502" y="2691954"/>
                  <a:pt x="2690363" y="2713358"/>
                </a:cubicBezTo>
                <a:cubicBezTo>
                  <a:pt x="2691224" y="2734762"/>
                  <a:pt x="2691654" y="2756106"/>
                  <a:pt x="2691654" y="2777392"/>
                </a:cubicBezTo>
                <a:lnTo>
                  <a:pt x="2691654" y="3247987"/>
                </a:lnTo>
                <a:lnTo>
                  <a:pt x="2767285" y="3247987"/>
                </a:lnTo>
                <a:lnTo>
                  <a:pt x="2767285" y="2933418"/>
                </a:lnTo>
                <a:cubicBezTo>
                  <a:pt x="2767285" y="2881620"/>
                  <a:pt x="2772374" y="2841554"/>
                  <a:pt x="2782552" y="2813223"/>
                </a:cubicBezTo>
                <a:cubicBezTo>
                  <a:pt x="2792729" y="2784893"/>
                  <a:pt x="2804061" y="2763735"/>
                  <a:pt x="2816547" y="2749749"/>
                </a:cubicBezTo>
                <a:cubicBezTo>
                  <a:pt x="2829033" y="2735765"/>
                  <a:pt x="2841075" y="2727228"/>
                  <a:pt x="2852672" y="2724141"/>
                </a:cubicBezTo>
                <a:cubicBezTo>
                  <a:pt x="2864270" y="2721055"/>
                  <a:pt x="2871571" y="2719512"/>
                  <a:pt x="2874576" y="2719512"/>
                </a:cubicBezTo>
                <a:cubicBezTo>
                  <a:pt x="2911182" y="2719512"/>
                  <a:pt x="2936163" y="2734034"/>
                  <a:pt x="2949519" y="2763079"/>
                </a:cubicBezTo>
                <a:cubicBezTo>
                  <a:pt x="2962875" y="2792125"/>
                  <a:pt x="2969554" y="2835063"/>
                  <a:pt x="2969554" y="2891895"/>
                </a:cubicBezTo>
                <a:lnTo>
                  <a:pt x="2969554" y="3247987"/>
                </a:lnTo>
                <a:lnTo>
                  <a:pt x="3045185" y="3247987"/>
                </a:lnTo>
                <a:lnTo>
                  <a:pt x="3045185" y="2922094"/>
                </a:lnTo>
                <a:cubicBezTo>
                  <a:pt x="3045185" y="2895211"/>
                  <a:pt x="3047140" y="2869577"/>
                  <a:pt x="3051052" y="2845191"/>
                </a:cubicBezTo>
                <a:cubicBezTo>
                  <a:pt x="3054964" y="2820806"/>
                  <a:pt x="3061099" y="2799356"/>
                  <a:pt x="3069458" y="2780843"/>
                </a:cubicBezTo>
                <a:cubicBezTo>
                  <a:pt x="3077817" y="2762329"/>
                  <a:pt x="3088737" y="2747479"/>
                  <a:pt x="3102217" y="2736292"/>
                </a:cubicBezTo>
                <a:cubicBezTo>
                  <a:pt x="3115697" y="2725105"/>
                  <a:pt x="3132450" y="2719512"/>
                  <a:pt x="3152475" y="2719512"/>
                </a:cubicBezTo>
                <a:cubicBezTo>
                  <a:pt x="3189080" y="2719512"/>
                  <a:pt x="3214062" y="2734034"/>
                  <a:pt x="3227418" y="2763079"/>
                </a:cubicBezTo>
                <a:cubicBezTo>
                  <a:pt x="3240775" y="2792125"/>
                  <a:pt x="3247453" y="2835063"/>
                  <a:pt x="3247453" y="2891895"/>
                </a:cubicBezTo>
                <a:lnTo>
                  <a:pt x="3247453" y="3247987"/>
                </a:lnTo>
                <a:lnTo>
                  <a:pt x="3323084" y="3247987"/>
                </a:lnTo>
                <a:lnTo>
                  <a:pt x="3323084" y="2861697"/>
                </a:lnTo>
                <a:cubicBezTo>
                  <a:pt x="3323084" y="2785388"/>
                  <a:pt x="3309680" y="2726045"/>
                  <a:pt x="3282870" y="2683670"/>
                </a:cubicBezTo>
                <a:cubicBezTo>
                  <a:pt x="3256062" y="2641295"/>
                  <a:pt x="3214942" y="2620108"/>
                  <a:pt x="3159510" y="2620108"/>
                </a:cubicBezTo>
                <a:cubicBezTo>
                  <a:pt x="3130315" y="2620108"/>
                  <a:pt x="3102171" y="2631691"/>
                  <a:pt x="3075078" y="2654857"/>
                </a:cubicBezTo>
                <a:cubicBezTo>
                  <a:pt x="3047985" y="2678025"/>
                  <a:pt x="3031110" y="2706706"/>
                  <a:pt x="3024449" y="2740902"/>
                </a:cubicBezTo>
                <a:cubicBezTo>
                  <a:pt x="3022251" y="2720259"/>
                  <a:pt x="3015737" y="2701525"/>
                  <a:pt x="3004909" y="2684702"/>
                </a:cubicBezTo>
                <a:cubicBezTo>
                  <a:pt x="2994082" y="2667879"/>
                  <a:pt x="2982340" y="2654713"/>
                  <a:pt x="2969684" y="2645204"/>
                </a:cubicBezTo>
                <a:cubicBezTo>
                  <a:pt x="2957029" y="2635696"/>
                  <a:pt x="2943906" y="2629135"/>
                  <a:pt x="2930316" y="2625525"/>
                </a:cubicBezTo>
                <a:cubicBezTo>
                  <a:pt x="2916727" y="2621913"/>
                  <a:pt x="2904302" y="2620108"/>
                  <a:pt x="2893044" y="2620108"/>
                </a:cubicBezTo>
                <a:close/>
                <a:moveTo>
                  <a:pt x="5532684" y="2469115"/>
                </a:moveTo>
                <a:lnTo>
                  <a:pt x="5532684" y="2635207"/>
                </a:lnTo>
                <a:lnTo>
                  <a:pt x="5445621" y="2635207"/>
                </a:lnTo>
                <a:lnTo>
                  <a:pt x="5445621" y="2734611"/>
                </a:lnTo>
                <a:lnTo>
                  <a:pt x="5532684" y="2734611"/>
                </a:lnTo>
                <a:lnTo>
                  <a:pt x="5532684" y="3093219"/>
                </a:lnTo>
                <a:cubicBezTo>
                  <a:pt x="5532684" y="3128045"/>
                  <a:pt x="5536160" y="3156313"/>
                  <a:pt x="5543113" y="3178025"/>
                </a:cubicBezTo>
                <a:cubicBezTo>
                  <a:pt x="5550066" y="3199737"/>
                  <a:pt x="5559073" y="3217107"/>
                  <a:pt x="5570135" y="3230135"/>
                </a:cubicBezTo>
                <a:cubicBezTo>
                  <a:pt x="5581197" y="3243164"/>
                  <a:pt x="5593131" y="3251913"/>
                  <a:pt x="5605938" y="3256382"/>
                </a:cubicBezTo>
                <a:cubicBezTo>
                  <a:pt x="5618744" y="3260852"/>
                  <a:pt x="5631262" y="3263086"/>
                  <a:pt x="5643492" y="3263086"/>
                </a:cubicBezTo>
                <a:cubicBezTo>
                  <a:pt x="5675352" y="3263086"/>
                  <a:pt x="5704374" y="3254449"/>
                  <a:pt x="5730555" y="3237174"/>
                </a:cubicBezTo>
                <a:lnTo>
                  <a:pt x="5727133" y="3139775"/>
                </a:lnTo>
                <a:cubicBezTo>
                  <a:pt x="5710479" y="3148020"/>
                  <a:pt x="5697316" y="3154066"/>
                  <a:pt x="5687642" y="3157912"/>
                </a:cubicBezTo>
                <a:cubicBezTo>
                  <a:pt x="5677968" y="3161760"/>
                  <a:pt x="5668528" y="3163682"/>
                  <a:pt x="5659322" y="3163682"/>
                </a:cubicBezTo>
                <a:cubicBezTo>
                  <a:pt x="5651214" y="3163682"/>
                  <a:pt x="5644147" y="3162477"/>
                  <a:pt x="5638119" y="3160066"/>
                </a:cubicBezTo>
                <a:cubicBezTo>
                  <a:pt x="5632091" y="3157653"/>
                  <a:pt x="5626929" y="3153374"/>
                  <a:pt x="5622633" y="3147227"/>
                </a:cubicBezTo>
                <a:cubicBezTo>
                  <a:pt x="5618336" y="3141080"/>
                  <a:pt x="5614876" y="3131803"/>
                  <a:pt x="5612252" y="3119397"/>
                </a:cubicBezTo>
                <a:cubicBezTo>
                  <a:pt x="5609627" y="3106991"/>
                  <a:pt x="5608315" y="3090296"/>
                  <a:pt x="5608315" y="3069312"/>
                </a:cubicBezTo>
                <a:lnTo>
                  <a:pt x="5608315" y="2734611"/>
                </a:lnTo>
                <a:lnTo>
                  <a:pt x="5727038" y="2734611"/>
                </a:lnTo>
                <a:lnTo>
                  <a:pt x="5727038" y="2635207"/>
                </a:lnTo>
                <a:lnTo>
                  <a:pt x="5608315" y="2635207"/>
                </a:lnTo>
                <a:lnTo>
                  <a:pt x="5608315" y="2469115"/>
                </a:lnTo>
                <a:close/>
                <a:moveTo>
                  <a:pt x="4440584" y="2469115"/>
                </a:moveTo>
                <a:lnTo>
                  <a:pt x="4440584" y="2635207"/>
                </a:lnTo>
                <a:lnTo>
                  <a:pt x="4353520" y="2635207"/>
                </a:lnTo>
                <a:lnTo>
                  <a:pt x="4353520" y="2734611"/>
                </a:lnTo>
                <a:lnTo>
                  <a:pt x="4440584" y="2734611"/>
                </a:lnTo>
                <a:lnTo>
                  <a:pt x="4440584" y="3093219"/>
                </a:lnTo>
                <a:cubicBezTo>
                  <a:pt x="4440584" y="3128045"/>
                  <a:pt x="4444060" y="3156313"/>
                  <a:pt x="4451013" y="3178025"/>
                </a:cubicBezTo>
                <a:cubicBezTo>
                  <a:pt x="4457966" y="3199737"/>
                  <a:pt x="4466973" y="3217107"/>
                  <a:pt x="4478035" y="3230135"/>
                </a:cubicBezTo>
                <a:cubicBezTo>
                  <a:pt x="4489097" y="3243164"/>
                  <a:pt x="4501030" y="3251913"/>
                  <a:pt x="4513837" y="3256382"/>
                </a:cubicBezTo>
                <a:cubicBezTo>
                  <a:pt x="4526644" y="3260852"/>
                  <a:pt x="4539162" y="3263086"/>
                  <a:pt x="4551392" y="3263086"/>
                </a:cubicBezTo>
                <a:cubicBezTo>
                  <a:pt x="4583253" y="3263086"/>
                  <a:pt x="4612273" y="3254449"/>
                  <a:pt x="4638455" y="3237174"/>
                </a:cubicBezTo>
                <a:lnTo>
                  <a:pt x="4635034" y="3139775"/>
                </a:lnTo>
                <a:cubicBezTo>
                  <a:pt x="4618379" y="3148020"/>
                  <a:pt x="4605215" y="3154066"/>
                  <a:pt x="4595542" y="3157912"/>
                </a:cubicBezTo>
                <a:cubicBezTo>
                  <a:pt x="4585868" y="3161760"/>
                  <a:pt x="4576428" y="3163682"/>
                  <a:pt x="4567221" y="3163682"/>
                </a:cubicBezTo>
                <a:cubicBezTo>
                  <a:pt x="4559114" y="3163682"/>
                  <a:pt x="4552046" y="3162477"/>
                  <a:pt x="4546019" y="3160066"/>
                </a:cubicBezTo>
                <a:cubicBezTo>
                  <a:pt x="4539991" y="3157653"/>
                  <a:pt x="4534829" y="3153374"/>
                  <a:pt x="4530533" y="3147227"/>
                </a:cubicBezTo>
                <a:cubicBezTo>
                  <a:pt x="4526236" y="3141080"/>
                  <a:pt x="4522776" y="3131803"/>
                  <a:pt x="4520151" y="3119397"/>
                </a:cubicBezTo>
                <a:cubicBezTo>
                  <a:pt x="4517527" y="3106991"/>
                  <a:pt x="4516215" y="3090296"/>
                  <a:pt x="4516215" y="3069312"/>
                </a:cubicBezTo>
                <a:lnTo>
                  <a:pt x="4516215" y="2734611"/>
                </a:lnTo>
                <a:lnTo>
                  <a:pt x="4634937" y="2734611"/>
                </a:lnTo>
                <a:lnTo>
                  <a:pt x="4634937" y="2635207"/>
                </a:lnTo>
                <a:lnTo>
                  <a:pt x="4516215" y="2635207"/>
                </a:lnTo>
                <a:lnTo>
                  <a:pt x="4516215" y="2469115"/>
                </a:lnTo>
                <a:close/>
                <a:moveTo>
                  <a:pt x="1964868" y="2333221"/>
                </a:moveTo>
                <a:lnTo>
                  <a:pt x="1964868" y="2953551"/>
                </a:lnTo>
                <a:cubicBezTo>
                  <a:pt x="1964868" y="2980079"/>
                  <a:pt x="1963414" y="3006382"/>
                  <a:pt x="1960505" y="3032458"/>
                </a:cubicBezTo>
                <a:cubicBezTo>
                  <a:pt x="1957596" y="3058535"/>
                  <a:pt x="1952496" y="3081004"/>
                  <a:pt x="1945205" y="3099865"/>
                </a:cubicBezTo>
                <a:cubicBezTo>
                  <a:pt x="1937912" y="3118725"/>
                  <a:pt x="1927701" y="3134078"/>
                  <a:pt x="1914569" y="3145919"/>
                </a:cubicBezTo>
                <a:cubicBezTo>
                  <a:pt x="1901437" y="3157761"/>
                  <a:pt x="1884336" y="3163682"/>
                  <a:pt x="1863266" y="3163682"/>
                </a:cubicBezTo>
                <a:cubicBezTo>
                  <a:pt x="1837488" y="3163682"/>
                  <a:pt x="1817371" y="3153763"/>
                  <a:pt x="1802916" y="3133927"/>
                </a:cubicBezTo>
                <a:cubicBezTo>
                  <a:pt x="1788460" y="3114089"/>
                  <a:pt x="1777861" y="3082904"/>
                  <a:pt x="1771119" y="3040371"/>
                </a:cubicBezTo>
                <a:lnTo>
                  <a:pt x="1692245" y="3063276"/>
                </a:lnTo>
                <a:cubicBezTo>
                  <a:pt x="1699638" y="3134788"/>
                  <a:pt x="1718571" y="3187226"/>
                  <a:pt x="1749044" y="3220590"/>
                </a:cubicBezTo>
                <a:cubicBezTo>
                  <a:pt x="1779517" y="3253954"/>
                  <a:pt x="1817161" y="3270636"/>
                  <a:pt x="1861975" y="3270636"/>
                </a:cubicBezTo>
                <a:cubicBezTo>
                  <a:pt x="1896840" y="3270636"/>
                  <a:pt x="1926020" y="3261789"/>
                  <a:pt x="1949512" y="3244095"/>
                </a:cubicBezTo>
                <a:cubicBezTo>
                  <a:pt x="1973005" y="3226400"/>
                  <a:pt x="1992017" y="3204059"/>
                  <a:pt x="2006552" y="3177071"/>
                </a:cubicBezTo>
                <a:cubicBezTo>
                  <a:pt x="2021085" y="3150084"/>
                  <a:pt x="2031255" y="3120190"/>
                  <a:pt x="2037063" y="3087390"/>
                </a:cubicBezTo>
                <a:cubicBezTo>
                  <a:pt x="2042871" y="3054589"/>
                  <a:pt x="2045775" y="3022559"/>
                  <a:pt x="2045775" y="2991299"/>
                </a:cubicBezTo>
                <a:lnTo>
                  <a:pt x="2045775" y="2333221"/>
                </a:lnTo>
                <a:close/>
                <a:moveTo>
                  <a:pt x="5181804" y="1441589"/>
                </a:moveTo>
                <a:lnTo>
                  <a:pt x="5202910" y="1441589"/>
                </a:lnTo>
                <a:lnTo>
                  <a:pt x="5202910" y="1471787"/>
                </a:lnTo>
                <a:cubicBezTo>
                  <a:pt x="5202910" y="1496520"/>
                  <a:pt x="5200540" y="1519864"/>
                  <a:pt x="5195799" y="1541819"/>
                </a:cubicBezTo>
                <a:cubicBezTo>
                  <a:pt x="5191058" y="1563773"/>
                  <a:pt x="5183780" y="1582745"/>
                  <a:pt x="5173965" y="1598736"/>
                </a:cubicBezTo>
                <a:cubicBezTo>
                  <a:pt x="5164149" y="1614726"/>
                  <a:pt x="5152102" y="1627345"/>
                  <a:pt x="5137826" y="1636592"/>
                </a:cubicBezTo>
                <a:cubicBezTo>
                  <a:pt x="5123548" y="1645839"/>
                  <a:pt x="5106548" y="1650462"/>
                  <a:pt x="5086826" y="1650462"/>
                </a:cubicBezTo>
                <a:cubicBezTo>
                  <a:pt x="5075659" y="1650462"/>
                  <a:pt x="5064847" y="1648735"/>
                  <a:pt x="5054390" y="1645282"/>
                </a:cubicBezTo>
                <a:cubicBezTo>
                  <a:pt x="5043933" y="1641828"/>
                  <a:pt x="5034504" y="1636160"/>
                  <a:pt x="5026104" y="1628276"/>
                </a:cubicBezTo>
                <a:cubicBezTo>
                  <a:pt x="5017704" y="1620392"/>
                  <a:pt x="5011066" y="1610391"/>
                  <a:pt x="5006193" y="1598274"/>
                </a:cubicBezTo>
                <a:cubicBezTo>
                  <a:pt x="5001319" y="1586156"/>
                  <a:pt x="4998883" y="1571257"/>
                  <a:pt x="4998883" y="1553575"/>
                </a:cubicBezTo>
                <a:cubicBezTo>
                  <a:pt x="4998883" y="1528200"/>
                  <a:pt x="5005286" y="1508035"/>
                  <a:pt x="5018093" y="1493080"/>
                </a:cubicBezTo>
                <a:cubicBezTo>
                  <a:pt x="5030899" y="1478124"/>
                  <a:pt x="5046965" y="1466840"/>
                  <a:pt x="5066290" y="1459224"/>
                </a:cubicBezTo>
                <a:cubicBezTo>
                  <a:pt x="5085614" y="1451609"/>
                  <a:pt x="5106125" y="1446766"/>
                  <a:pt x="5127822" y="1444695"/>
                </a:cubicBezTo>
                <a:cubicBezTo>
                  <a:pt x="5149519" y="1442624"/>
                  <a:pt x="5167513" y="1441589"/>
                  <a:pt x="5181804" y="1441589"/>
                </a:cubicBezTo>
                <a:close/>
                <a:moveTo>
                  <a:pt x="6156498" y="1206291"/>
                </a:moveTo>
                <a:cubicBezTo>
                  <a:pt x="6179097" y="1206291"/>
                  <a:pt x="6199386" y="1212032"/>
                  <a:pt x="6217364" y="1223514"/>
                </a:cubicBezTo>
                <a:cubicBezTo>
                  <a:pt x="6235341" y="1234996"/>
                  <a:pt x="6250669" y="1250593"/>
                  <a:pt x="6263348" y="1270306"/>
                </a:cubicBezTo>
                <a:cubicBezTo>
                  <a:pt x="6276026" y="1290019"/>
                  <a:pt x="6285865" y="1313494"/>
                  <a:pt x="6292865" y="1340730"/>
                </a:cubicBezTo>
                <a:cubicBezTo>
                  <a:pt x="6299863" y="1367966"/>
                  <a:pt x="6303362" y="1396972"/>
                  <a:pt x="6303362" y="1427748"/>
                </a:cubicBezTo>
                <a:cubicBezTo>
                  <a:pt x="6303362" y="1458929"/>
                  <a:pt x="6299833" y="1488253"/>
                  <a:pt x="6292775" y="1515719"/>
                </a:cubicBezTo>
                <a:cubicBezTo>
                  <a:pt x="6285717" y="1543185"/>
                  <a:pt x="6275822" y="1566817"/>
                  <a:pt x="6263094" y="1586615"/>
                </a:cubicBezTo>
                <a:cubicBezTo>
                  <a:pt x="6250365" y="1606413"/>
                  <a:pt x="6235085" y="1622004"/>
                  <a:pt x="6217254" y="1633387"/>
                </a:cubicBezTo>
                <a:cubicBezTo>
                  <a:pt x="6199422" y="1644770"/>
                  <a:pt x="6179171" y="1650462"/>
                  <a:pt x="6156498" y="1650462"/>
                </a:cubicBezTo>
                <a:cubicBezTo>
                  <a:pt x="6133733" y="1650462"/>
                  <a:pt x="6113408" y="1644754"/>
                  <a:pt x="6095522" y="1633338"/>
                </a:cubicBezTo>
                <a:cubicBezTo>
                  <a:pt x="6077636" y="1621922"/>
                  <a:pt x="6062518" y="1606397"/>
                  <a:pt x="6050169" y="1586762"/>
                </a:cubicBezTo>
                <a:cubicBezTo>
                  <a:pt x="6037820" y="1567128"/>
                  <a:pt x="6028125" y="1543604"/>
                  <a:pt x="6021080" y="1516191"/>
                </a:cubicBezTo>
                <a:cubicBezTo>
                  <a:pt x="6014035" y="1488777"/>
                  <a:pt x="6010512" y="1459296"/>
                  <a:pt x="6010513" y="1427748"/>
                </a:cubicBezTo>
                <a:cubicBezTo>
                  <a:pt x="6010512" y="1396632"/>
                  <a:pt x="6014005" y="1367475"/>
                  <a:pt x="6020990" y="1340278"/>
                </a:cubicBezTo>
                <a:cubicBezTo>
                  <a:pt x="6027976" y="1313081"/>
                  <a:pt x="6037619" y="1289704"/>
                  <a:pt x="6049922" y="1270149"/>
                </a:cubicBezTo>
                <a:cubicBezTo>
                  <a:pt x="6062225" y="1250593"/>
                  <a:pt x="6077392" y="1235061"/>
                  <a:pt x="6095425" y="1223553"/>
                </a:cubicBezTo>
                <a:cubicBezTo>
                  <a:pt x="6113458" y="1212045"/>
                  <a:pt x="6133815" y="1206291"/>
                  <a:pt x="6156498" y="1206291"/>
                </a:cubicBezTo>
                <a:close/>
                <a:moveTo>
                  <a:pt x="1391492" y="1206291"/>
                </a:moveTo>
                <a:cubicBezTo>
                  <a:pt x="1414092" y="1206291"/>
                  <a:pt x="1434380" y="1212032"/>
                  <a:pt x="1452359" y="1223514"/>
                </a:cubicBezTo>
                <a:cubicBezTo>
                  <a:pt x="1470336" y="1234996"/>
                  <a:pt x="1485664" y="1250593"/>
                  <a:pt x="1498343" y="1270306"/>
                </a:cubicBezTo>
                <a:cubicBezTo>
                  <a:pt x="1511021" y="1290019"/>
                  <a:pt x="1520859" y="1313494"/>
                  <a:pt x="1527859" y="1340730"/>
                </a:cubicBezTo>
                <a:cubicBezTo>
                  <a:pt x="1534857" y="1367966"/>
                  <a:pt x="1538357" y="1396972"/>
                  <a:pt x="1538357" y="1427748"/>
                </a:cubicBezTo>
                <a:cubicBezTo>
                  <a:pt x="1538357" y="1458929"/>
                  <a:pt x="1534828" y="1488253"/>
                  <a:pt x="1527769" y="1515719"/>
                </a:cubicBezTo>
                <a:cubicBezTo>
                  <a:pt x="1520711" y="1543185"/>
                  <a:pt x="1510818" y="1566817"/>
                  <a:pt x="1498088" y="1586615"/>
                </a:cubicBezTo>
                <a:cubicBezTo>
                  <a:pt x="1485360" y="1606413"/>
                  <a:pt x="1470080" y="1622004"/>
                  <a:pt x="1452248" y="1633387"/>
                </a:cubicBezTo>
                <a:cubicBezTo>
                  <a:pt x="1434417" y="1644770"/>
                  <a:pt x="1414165" y="1650462"/>
                  <a:pt x="1391492" y="1650462"/>
                </a:cubicBezTo>
                <a:cubicBezTo>
                  <a:pt x="1368728" y="1650462"/>
                  <a:pt x="1348403" y="1644754"/>
                  <a:pt x="1330516" y="1633338"/>
                </a:cubicBezTo>
                <a:cubicBezTo>
                  <a:pt x="1312630" y="1621922"/>
                  <a:pt x="1297512" y="1606397"/>
                  <a:pt x="1285164" y="1586762"/>
                </a:cubicBezTo>
                <a:cubicBezTo>
                  <a:pt x="1272815" y="1567128"/>
                  <a:pt x="1263119" y="1543604"/>
                  <a:pt x="1256074" y="1516191"/>
                </a:cubicBezTo>
                <a:cubicBezTo>
                  <a:pt x="1249029" y="1488777"/>
                  <a:pt x="1245507" y="1459296"/>
                  <a:pt x="1245507" y="1427748"/>
                </a:cubicBezTo>
                <a:cubicBezTo>
                  <a:pt x="1245507" y="1396632"/>
                  <a:pt x="1249000" y="1367475"/>
                  <a:pt x="1255985" y="1340278"/>
                </a:cubicBezTo>
                <a:cubicBezTo>
                  <a:pt x="1262969" y="1313081"/>
                  <a:pt x="1272614" y="1289704"/>
                  <a:pt x="1284916" y="1270149"/>
                </a:cubicBezTo>
                <a:cubicBezTo>
                  <a:pt x="1297220" y="1250593"/>
                  <a:pt x="1312387" y="1235061"/>
                  <a:pt x="1330420" y="1223553"/>
                </a:cubicBezTo>
                <a:cubicBezTo>
                  <a:pt x="1348453" y="1212045"/>
                  <a:pt x="1368810" y="1206291"/>
                  <a:pt x="1391492" y="1206291"/>
                </a:cubicBezTo>
                <a:close/>
                <a:moveTo>
                  <a:pt x="5733988" y="1121987"/>
                </a:moveTo>
                <a:lnTo>
                  <a:pt x="5733988" y="1734767"/>
                </a:lnTo>
                <a:lnTo>
                  <a:pt x="5809618" y="1734767"/>
                </a:lnTo>
                <a:lnTo>
                  <a:pt x="5809618" y="1121987"/>
                </a:lnTo>
                <a:close/>
                <a:moveTo>
                  <a:pt x="4279770" y="1121987"/>
                </a:moveTo>
                <a:lnTo>
                  <a:pt x="4279770" y="1734767"/>
                </a:lnTo>
                <a:lnTo>
                  <a:pt x="4355400" y="1734767"/>
                </a:lnTo>
                <a:lnTo>
                  <a:pt x="4355400" y="1121987"/>
                </a:lnTo>
                <a:close/>
                <a:moveTo>
                  <a:pt x="3254948" y="1121987"/>
                </a:moveTo>
                <a:lnTo>
                  <a:pt x="3254948" y="1507020"/>
                </a:lnTo>
                <a:cubicBezTo>
                  <a:pt x="3254948" y="1584154"/>
                  <a:pt x="3268355" y="1643912"/>
                  <a:pt x="3295168" y="1686294"/>
                </a:cubicBezTo>
                <a:cubicBezTo>
                  <a:pt x="3321982" y="1728675"/>
                  <a:pt x="3363100" y="1749866"/>
                  <a:pt x="3418522" y="1749866"/>
                </a:cubicBezTo>
                <a:cubicBezTo>
                  <a:pt x="3432904" y="1749866"/>
                  <a:pt x="3447328" y="1747006"/>
                  <a:pt x="3461793" y="1741284"/>
                </a:cubicBezTo>
                <a:cubicBezTo>
                  <a:pt x="3476257" y="1735563"/>
                  <a:pt x="3489893" y="1727682"/>
                  <a:pt x="3502700" y="1717642"/>
                </a:cubicBezTo>
                <a:cubicBezTo>
                  <a:pt x="3515506" y="1707602"/>
                  <a:pt x="3527260" y="1695380"/>
                  <a:pt x="3537960" y="1680976"/>
                </a:cubicBezTo>
                <a:lnTo>
                  <a:pt x="3549760" y="1660798"/>
                </a:lnTo>
                <a:lnTo>
                  <a:pt x="3550010" y="1676188"/>
                </a:lnTo>
                <a:cubicBezTo>
                  <a:pt x="3550312" y="1692015"/>
                  <a:pt x="3551316" y="1711542"/>
                  <a:pt x="3553019" y="1734767"/>
                </a:cubicBezTo>
                <a:lnTo>
                  <a:pt x="3629585" y="1734767"/>
                </a:lnTo>
                <a:cubicBezTo>
                  <a:pt x="3628320" y="1704096"/>
                  <a:pt x="3627272" y="1677260"/>
                  <a:pt x="3626438" y="1654257"/>
                </a:cubicBezTo>
                <a:cubicBezTo>
                  <a:pt x="3625604" y="1631254"/>
                  <a:pt x="3625187" y="1610696"/>
                  <a:pt x="3625188" y="1592582"/>
                </a:cubicBezTo>
                <a:lnTo>
                  <a:pt x="3625188" y="1121987"/>
                </a:lnTo>
                <a:lnTo>
                  <a:pt x="3549557" y="1121987"/>
                </a:lnTo>
                <a:lnTo>
                  <a:pt x="3549557" y="1435297"/>
                </a:lnTo>
                <a:cubicBezTo>
                  <a:pt x="3549557" y="1487215"/>
                  <a:pt x="3543991" y="1527505"/>
                  <a:pt x="3532862" y="1556170"/>
                </a:cubicBezTo>
                <a:cubicBezTo>
                  <a:pt x="3521732" y="1584836"/>
                  <a:pt x="3509245" y="1606158"/>
                  <a:pt x="3495403" y="1620136"/>
                </a:cubicBezTo>
                <a:cubicBezTo>
                  <a:pt x="3481561" y="1634115"/>
                  <a:pt x="3468379" y="1642664"/>
                  <a:pt x="3455857" y="1645783"/>
                </a:cubicBezTo>
                <a:cubicBezTo>
                  <a:pt x="3443334" y="1648903"/>
                  <a:pt x="3435873" y="1650462"/>
                  <a:pt x="3433472" y="1650462"/>
                </a:cubicBezTo>
                <a:cubicBezTo>
                  <a:pt x="3412916" y="1650462"/>
                  <a:pt x="3396172" y="1646497"/>
                  <a:pt x="3383242" y="1638568"/>
                </a:cubicBezTo>
                <a:cubicBezTo>
                  <a:pt x="3370312" y="1630638"/>
                  <a:pt x="3359966" y="1618828"/>
                  <a:pt x="3352207" y="1603139"/>
                </a:cubicBezTo>
                <a:cubicBezTo>
                  <a:pt x="3344448" y="1587450"/>
                  <a:pt x="3338904" y="1567692"/>
                  <a:pt x="3335574" y="1543863"/>
                </a:cubicBezTo>
                <a:cubicBezTo>
                  <a:pt x="3332244" y="1520035"/>
                  <a:pt x="3330579" y="1491815"/>
                  <a:pt x="3330579" y="1459204"/>
                </a:cubicBezTo>
                <a:lnTo>
                  <a:pt x="3330579" y="1121987"/>
                </a:lnTo>
                <a:close/>
                <a:moveTo>
                  <a:pt x="4702417" y="1107064"/>
                </a:moveTo>
                <a:cubicBezTo>
                  <a:pt x="4667579" y="1106186"/>
                  <a:pt x="4636128" y="1113825"/>
                  <a:pt x="4608064" y="1129978"/>
                </a:cubicBezTo>
                <a:cubicBezTo>
                  <a:pt x="4580001" y="1146133"/>
                  <a:pt x="4556024" y="1168658"/>
                  <a:pt x="4536137" y="1197552"/>
                </a:cubicBezTo>
                <a:cubicBezTo>
                  <a:pt x="4516249" y="1226447"/>
                  <a:pt x="4501152" y="1260623"/>
                  <a:pt x="4490847" y="1300081"/>
                </a:cubicBezTo>
                <a:cubicBezTo>
                  <a:pt x="4480541" y="1339540"/>
                  <a:pt x="4475388" y="1382096"/>
                  <a:pt x="4475388" y="1427748"/>
                </a:cubicBezTo>
                <a:cubicBezTo>
                  <a:pt x="4475388" y="1473819"/>
                  <a:pt x="4480570" y="1516702"/>
                  <a:pt x="4490936" y="1556396"/>
                </a:cubicBezTo>
                <a:cubicBezTo>
                  <a:pt x="4501301" y="1596091"/>
                  <a:pt x="4516455" y="1630425"/>
                  <a:pt x="4536398" y="1659398"/>
                </a:cubicBezTo>
                <a:cubicBezTo>
                  <a:pt x="4556341" y="1688371"/>
                  <a:pt x="4580310" y="1710903"/>
                  <a:pt x="4608305" y="1726991"/>
                </a:cubicBezTo>
                <a:cubicBezTo>
                  <a:pt x="4636300" y="1743080"/>
                  <a:pt x="4667670" y="1750705"/>
                  <a:pt x="4702417" y="1749866"/>
                </a:cubicBezTo>
                <a:cubicBezTo>
                  <a:pt x="4731778" y="1748988"/>
                  <a:pt x="4759914" y="1740016"/>
                  <a:pt x="4786829" y="1722951"/>
                </a:cubicBezTo>
                <a:cubicBezTo>
                  <a:pt x="4813743" y="1705885"/>
                  <a:pt x="4838619" y="1676283"/>
                  <a:pt x="4861457" y="1634144"/>
                </a:cubicBezTo>
                <a:lnTo>
                  <a:pt x="4802755" y="1571191"/>
                </a:lnTo>
                <a:cubicBezTo>
                  <a:pt x="4790003" y="1596069"/>
                  <a:pt x="4775344" y="1615500"/>
                  <a:pt x="4758777" y="1629485"/>
                </a:cubicBezTo>
                <a:cubicBezTo>
                  <a:pt x="4742209" y="1643470"/>
                  <a:pt x="4725063" y="1650462"/>
                  <a:pt x="4707337" y="1650462"/>
                </a:cubicBezTo>
                <a:cubicBezTo>
                  <a:pt x="4681174" y="1651367"/>
                  <a:pt x="4659190" y="1646334"/>
                  <a:pt x="4641386" y="1635364"/>
                </a:cubicBezTo>
                <a:cubicBezTo>
                  <a:pt x="4623583" y="1624393"/>
                  <a:pt x="4608302" y="1608989"/>
                  <a:pt x="4595546" y="1589151"/>
                </a:cubicBezTo>
                <a:cubicBezTo>
                  <a:pt x="4582790" y="1569313"/>
                  <a:pt x="4573059" y="1545599"/>
                  <a:pt x="4566354" y="1518009"/>
                </a:cubicBezTo>
                <a:cubicBezTo>
                  <a:pt x="4559648" y="1490419"/>
                  <a:pt x="4556295" y="1460332"/>
                  <a:pt x="4556295" y="1427748"/>
                </a:cubicBezTo>
                <a:cubicBezTo>
                  <a:pt x="4556295" y="1395583"/>
                  <a:pt x="4559620" y="1365817"/>
                  <a:pt x="4566271" y="1338450"/>
                </a:cubicBezTo>
                <a:cubicBezTo>
                  <a:pt x="4572922" y="1311082"/>
                  <a:pt x="4582600" y="1287519"/>
                  <a:pt x="4595306" y="1267760"/>
                </a:cubicBezTo>
                <a:cubicBezTo>
                  <a:pt x="4608011" y="1248001"/>
                  <a:pt x="4623294" y="1232607"/>
                  <a:pt x="4641153" y="1221577"/>
                </a:cubicBezTo>
                <a:cubicBezTo>
                  <a:pt x="4659012" y="1210548"/>
                  <a:pt x="4679296" y="1205452"/>
                  <a:pt x="4702005" y="1206291"/>
                </a:cubicBezTo>
                <a:cubicBezTo>
                  <a:pt x="4723267" y="1206291"/>
                  <a:pt x="4742234" y="1213330"/>
                  <a:pt x="4758907" y="1227407"/>
                </a:cubicBezTo>
                <a:cubicBezTo>
                  <a:pt x="4775579" y="1241484"/>
                  <a:pt x="4790227" y="1260450"/>
                  <a:pt x="4802851" y="1284304"/>
                </a:cubicBezTo>
                <a:lnTo>
                  <a:pt x="4861457" y="1222452"/>
                </a:lnTo>
                <a:cubicBezTo>
                  <a:pt x="4838829" y="1180601"/>
                  <a:pt x="4814033" y="1151127"/>
                  <a:pt x="4787070" y="1134029"/>
                </a:cubicBezTo>
                <a:cubicBezTo>
                  <a:pt x="4760105" y="1116931"/>
                  <a:pt x="4731888" y="1107942"/>
                  <a:pt x="4702417" y="1107064"/>
                </a:cubicBezTo>
                <a:close/>
                <a:moveTo>
                  <a:pt x="6697679" y="1106887"/>
                </a:moveTo>
                <a:cubicBezTo>
                  <a:pt x="6683434" y="1106887"/>
                  <a:pt x="6668981" y="1109791"/>
                  <a:pt x="6654319" y="1115597"/>
                </a:cubicBezTo>
                <a:cubicBezTo>
                  <a:pt x="6639657" y="1121403"/>
                  <a:pt x="6625908" y="1129336"/>
                  <a:pt x="6613068" y="1139397"/>
                </a:cubicBezTo>
                <a:cubicBezTo>
                  <a:pt x="6600229" y="1149456"/>
                  <a:pt x="6588478" y="1161661"/>
                  <a:pt x="6577816" y="1176014"/>
                </a:cubicBezTo>
                <a:lnTo>
                  <a:pt x="6566347" y="1195614"/>
                </a:lnTo>
                <a:lnTo>
                  <a:pt x="6566122" y="1183396"/>
                </a:lnTo>
                <a:cubicBezTo>
                  <a:pt x="6565773" y="1164987"/>
                  <a:pt x="6564771" y="1144517"/>
                  <a:pt x="6563113" y="1121987"/>
                </a:cubicBezTo>
                <a:lnTo>
                  <a:pt x="6486617" y="1121987"/>
                </a:lnTo>
                <a:cubicBezTo>
                  <a:pt x="6487816" y="1152526"/>
                  <a:pt x="6488849" y="1179796"/>
                  <a:pt x="6489715" y="1203794"/>
                </a:cubicBezTo>
                <a:cubicBezTo>
                  <a:pt x="6490581" y="1227793"/>
                  <a:pt x="6491014" y="1247500"/>
                  <a:pt x="6491014" y="1262913"/>
                </a:cubicBezTo>
                <a:lnTo>
                  <a:pt x="6491014" y="1734767"/>
                </a:lnTo>
                <a:lnTo>
                  <a:pt x="6566644" y="1734767"/>
                </a:lnTo>
                <a:lnTo>
                  <a:pt x="6566644" y="1420198"/>
                </a:lnTo>
                <a:cubicBezTo>
                  <a:pt x="6566644" y="1368582"/>
                  <a:pt x="6572143" y="1328616"/>
                  <a:pt x="6583140" y="1300298"/>
                </a:cubicBezTo>
                <a:cubicBezTo>
                  <a:pt x="6594138" y="1271981"/>
                  <a:pt x="6606555" y="1250832"/>
                  <a:pt x="6620393" y="1236854"/>
                </a:cubicBezTo>
                <a:cubicBezTo>
                  <a:pt x="6634230" y="1222875"/>
                  <a:pt x="6647575" y="1214286"/>
                  <a:pt x="6660427" y="1211088"/>
                </a:cubicBezTo>
                <a:cubicBezTo>
                  <a:pt x="6673279" y="1207890"/>
                  <a:pt x="6680713" y="1206291"/>
                  <a:pt x="6682728" y="1206291"/>
                </a:cubicBezTo>
                <a:cubicBezTo>
                  <a:pt x="6722312" y="1206291"/>
                  <a:pt x="6749357" y="1222243"/>
                  <a:pt x="6763863" y="1254145"/>
                </a:cubicBezTo>
                <a:cubicBezTo>
                  <a:pt x="6778368" y="1286048"/>
                  <a:pt x="6785621" y="1333429"/>
                  <a:pt x="6785621" y="1396291"/>
                </a:cubicBezTo>
                <a:lnTo>
                  <a:pt x="6785621" y="1734767"/>
                </a:lnTo>
                <a:lnTo>
                  <a:pt x="6861253" y="1734767"/>
                </a:lnTo>
                <a:lnTo>
                  <a:pt x="6861253" y="1348476"/>
                </a:lnTo>
                <a:cubicBezTo>
                  <a:pt x="6861252" y="1272167"/>
                  <a:pt x="6847848" y="1212825"/>
                  <a:pt x="6821039" y="1170450"/>
                </a:cubicBezTo>
                <a:cubicBezTo>
                  <a:pt x="6794230" y="1128075"/>
                  <a:pt x="6753110" y="1106887"/>
                  <a:pt x="6697679" y="1106887"/>
                </a:cubicBezTo>
                <a:close/>
                <a:moveTo>
                  <a:pt x="6156498" y="1106887"/>
                </a:moveTo>
                <a:cubicBezTo>
                  <a:pt x="6123555" y="1106887"/>
                  <a:pt x="6093169" y="1114984"/>
                  <a:pt x="6065340" y="1131178"/>
                </a:cubicBezTo>
                <a:cubicBezTo>
                  <a:pt x="6037509" y="1147372"/>
                  <a:pt x="6013525" y="1169877"/>
                  <a:pt x="5993384" y="1198692"/>
                </a:cubicBezTo>
                <a:cubicBezTo>
                  <a:pt x="5973244" y="1227508"/>
                  <a:pt x="5957580" y="1261383"/>
                  <a:pt x="5946390" y="1300318"/>
                </a:cubicBezTo>
                <a:cubicBezTo>
                  <a:pt x="5935200" y="1339252"/>
                  <a:pt x="5929605" y="1381729"/>
                  <a:pt x="5929605" y="1427748"/>
                </a:cubicBezTo>
                <a:cubicBezTo>
                  <a:pt x="5929605" y="1474212"/>
                  <a:pt x="5935233" y="1517026"/>
                  <a:pt x="5946486" y="1556190"/>
                </a:cubicBezTo>
                <a:cubicBezTo>
                  <a:pt x="5957740" y="1595354"/>
                  <a:pt x="5973462" y="1629380"/>
                  <a:pt x="5993652" y="1658267"/>
                </a:cubicBezTo>
                <a:cubicBezTo>
                  <a:pt x="6013842" y="1687155"/>
                  <a:pt x="6037768" y="1709644"/>
                  <a:pt x="6065429" y="1725733"/>
                </a:cubicBezTo>
                <a:cubicBezTo>
                  <a:pt x="6093089" y="1741822"/>
                  <a:pt x="6123446" y="1749866"/>
                  <a:pt x="6156498" y="1749866"/>
                </a:cubicBezTo>
                <a:cubicBezTo>
                  <a:pt x="6190054" y="1749866"/>
                  <a:pt x="6220661" y="1741818"/>
                  <a:pt x="6248322" y="1725723"/>
                </a:cubicBezTo>
                <a:cubicBezTo>
                  <a:pt x="6275984" y="1709628"/>
                  <a:pt x="6299908" y="1687136"/>
                  <a:pt x="6320099" y="1658248"/>
                </a:cubicBezTo>
                <a:cubicBezTo>
                  <a:pt x="6340289" y="1629360"/>
                  <a:pt x="6356032" y="1595255"/>
                  <a:pt x="6367327" y="1555934"/>
                </a:cubicBezTo>
                <a:cubicBezTo>
                  <a:pt x="6378621" y="1516613"/>
                  <a:pt x="6384269" y="1473884"/>
                  <a:pt x="6384269" y="1427748"/>
                </a:cubicBezTo>
                <a:cubicBezTo>
                  <a:pt x="6384269" y="1382044"/>
                  <a:pt x="6378653" y="1339648"/>
                  <a:pt x="6367423" y="1300563"/>
                </a:cubicBezTo>
                <a:cubicBezTo>
                  <a:pt x="6356192" y="1261478"/>
                  <a:pt x="6340502" y="1227521"/>
                  <a:pt x="6320353" y="1198692"/>
                </a:cubicBezTo>
                <a:cubicBezTo>
                  <a:pt x="6300204" y="1169864"/>
                  <a:pt x="6276214" y="1147356"/>
                  <a:pt x="6248384" y="1131168"/>
                </a:cubicBezTo>
                <a:cubicBezTo>
                  <a:pt x="6220554" y="1114981"/>
                  <a:pt x="6189925" y="1106887"/>
                  <a:pt x="6156498" y="1106887"/>
                </a:cubicBezTo>
                <a:close/>
                <a:moveTo>
                  <a:pt x="5119365" y="1106887"/>
                </a:moveTo>
                <a:cubicBezTo>
                  <a:pt x="5039364" y="1106887"/>
                  <a:pt x="4978391" y="1139189"/>
                  <a:pt x="4936443" y="1203794"/>
                </a:cubicBezTo>
                <a:lnTo>
                  <a:pt x="4979508" y="1275497"/>
                </a:lnTo>
                <a:cubicBezTo>
                  <a:pt x="5018102" y="1229360"/>
                  <a:pt x="5060324" y="1206291"/>
                  <a:pt x="5106174" y="1206291"/>
                </a:cubicBezTo>
                <a:cubicBezTo>
                  <a:pt x="5170665" y="1206291"/>
                  <a:pt x="5202910" y="1252847"/>
                  <a:pt x="5202910" y="1345960"/>
                </a:cubicBezTo>
                <a:lnTo>
                  <a:pt x="5202910" y="1349735"/>
                </a:lnTo>
                <a:lnTo>
                  <a:pt x="5182683" y="1349735"/>
                </a:lnTo>
                <a:cubicBezTo>
                  <a:pt x="5158518" y="1349735"/>
                  <a:pt x="5131125" y="1351471"/>
                  <a:pt x="5100505" y="1354945"/>
                </a:cubicBezTo>
                <a:cubicBezTo>
                  <a:pt x="5069886" y="1358418"/>
                  <a:pt x="5041006" y="1367138"/>
                  <a:pt x="5013868" y="1381103"/>
                </a:cubicBezTo>
                <a:cubicBezTo>
                  <a:pt x="4986728" y="1395068"/>
                  <a:pt x="4963962" y="1416547"/>
                  <a:pt x="4945568" y="1445540"/>
                </a:cubicBezTo>
                <a:cubicBezTo>
                  <a:pt x="4927173" y="1474533"/>
                  <a:pt x="4917976" y="1514320"/>
                  <a:pt x="4917976" y="1564900"/>
                </a:cubicBezTo>
                <a:cubicBezTo>
                  <a:pt x="4917976" y="1595622"/>
                  <a:pt x="4922254" y="1622548"/>
                  <a:pt x="4930810" y="1645675"/>
                </a:cubicBezTo>
                <a:cubicBezTo>
                  <a:pt x="4939366" y="1668803"/>
                  <a:pt x="4950686" y="1688201"/>
                  <a:pt x="4964771" y="1703870"/>
                </a:cubicBezTo>
                <a:cubicBezTo>
                  <a:pt x="4978855" y="1719540"/>
                  <a:pt x="4994841" y="1731123"/>
                  <a:pt x="5012728" y="1738621"/>
                </a:cubicBezTo>
                <a:cubicBezTo>
                  <a:pt x="5030613" y="1746118"/>
                  <a:pt x="5049157" y="1749866"/>
                  <a:pt x="5068358" y="1749866"/>
                </a:cubicBezTo>
                <a:cubicBezTo>
                  <a:pt x="5103205" y="1749866"/>
                  <a:pt x="5132879" y="1740770"/>
                  <a:pt x="5157379" y="1722577"/>
                </a:cubicBezTo>
                <a:cubicBezTo>
                  <a:pt x="5175755" y="1708933"/>
                  <a:pt x="5191779" y="1689877"/>
                  <a:pt x="5205452" y="1665409"/>
                </a:cubicBezTo>
                <a:lnTo>
                  <a:pt x="5207065" y="1662122"/>
                </a:lnTo>
                <a:lnTo>
                  <a:pt x="5207204" y="1665523"/>
                </a:lnTo>
                <a:cubicBezTo>
                  <a:pt x="5207377" y="1669325"/>
                  <a:pt x="5207579" y="1673418"/>
                  <a:pt x="5207809" y="1677800"/>
                </a:cubicBezTo>
                <a:cubicBezTo>
                  <a:pt x="5208729" y="1695331"/>
                  <a:pt x="5210449" y="1714320"/>
                  <a:pt x="5212969" y="1734767"/>
                </a:cubicBezTo>
                <a:lnTo>
                  <a:pt x="5285577" y="1734767"/>
                </a:lnTo>
                <a:cubicBezTo>
                  <a:pt x="5283671" y="1708841"/>
                  <a:pt x="5282022" y="1684144"/>
                  <a:pt x="5280630" y="1660676"/>
                </a:cubicBezTo>
                <a:cubicBezTo>
                  <a:pt x="5279237" y="1637208"/>
                  <a:pt x="5278541" y="1613671"/>
                  <a:pt x="5278541" y="1590065"/>
                </a:cubicBezTo>
                <a:lnTo>
                  <a:pt x="5278541" y="1327086"/>
                </a:lnTo>
                <a:cubicBezTo>
                  <a:pt x="5278541" y="1289678"/>
                  <a:pt x="5274219" y="1257287"/>
                  <a:pt x="5265577" y="1229914"/>
                </a:cubicBezTo>
                <a:cubicBezTo>
                  <a:pt x="5256933" y="1202539"/>
                  <a:pt x="5245372" y="1179619"/>
                  <a:pt x="5230894" y="1161150"/>
                </a:cubicBezTo>
                <a:cubicBezTo>
                  <a:pt x="5216416" y="1142683"/>
                  <a:pt x="5199432" y="1129022"/>
                  <a:pt x="5179942" y="1120168"/>
                </a:cubicBezTo>
                <a:cubicBezTo>
                  <a:pt x="5160453" y="1111314"/>
                  <a:pt x="5140260" y="1106887"/>
                  <a:pt x="5119365" y="1106887"/>
                </a:cubicBezTo>
                <a:close/>
                <a:moveTo>
                  <a:pt x="3967429" y="1106887"/>
                </a:moveTo>
                <a:cubicBezTo>
                  <a:pt x="3953184" y="1106887"/>
                  <a:pt x="3938730" y="1109791"/>
                  <a:pt x="3924069" y="1115597"/>
                </a:cubicBezTo>
                <a:cubicBezTo>
                  <a:pt x="3909407" y="1121403"/>
                  <a:pt x="3895656" y="1129336"/>
                  <a:pt x="3882818" y="1139397"/>
                </a:cubicBezTo>
                <a:cubicBezTo>
                  <a:pt x="3869979" y="1149456"/>
                  <a:pt x="3858228" y="1161661"/>
                  <a:pt x="3847565" y="1176014"/>
                </a:cubicBezTo>
                <a:lnTo>
                  <a:pt x="3836096" y="1195613"/>
                </a:lnTo>
                <a:lnTo>
                  <a:pt x="3835872" y="1183396"/>
                </a:lnTo>
                <a:cubicBezTo>
                  <a:pt x="3835524" y="1164987"/>
                  <a:pt x="3834520" y="1144517"/>
                  <a:pt x="3832862" y="1121987"/>
                </a:cubicBezTo>
                <a:lnTo>
                  <a:pt x="3756366" y="1121987"/>
                </a:lnTo>
                <a:cubicBezTo>
                  <a:pt x="3757566" y="1152526"/>
                  <a:pt x="3758599" y="1179796"/>
                  <a:pt x="3759464" y="1203794"/>
                </a:cubicBezTo>
                <a:cubicBezTo>
                  <a:pt x="3760330" y="1227793"/>
                  <a:pt x="3760763" y="1247500"/>
                  <a:pt x="3760763" y="1262913"/>
                </a:cubicBezTo>
                <a:lnTo>
                  <a:pt x="3760763" y="1734767"/>
                </a:lnTo>
                <a:lnTo>
                  <a:pt x="3836394" y="1734767"/>
                </a:lnTo>
                <a:lnTo>
                  <a:pt x="3836394" y="1420198"/>
                </a:lnTo>
                <a:cubicBezTo>
                  <a:pt x="3836394" y="1368582"/>
                  <a:pt x="3841892" y="1328616"/>
                  <a:pt x="3852890" y="1300298"/>
                </a:cubicBezTo>
                <a:cubicBezTo>
                  <a:pt x="3863887" y="1271981"/>
                  <a:pt x="3876305" y="1250832"/>
                  <a:pt x="3890142" y="1236854"/>
                </a:cubicBezTo>
                <a:cubicBezTo>
                  <a:pt x="3903979" y="1222875"/>
                  <a:pt x="3917324" y="1214286"/>
                  <a:pt x="3930176" y="1211088"/>
                </a:cubicBezTo>
                <a:cubicBezTo>
                  <a:pt x="3943029" y="1207890"/>
                  <a:pt x="3950463" y="1206291"/>
                  <a:pt x="3952478" y="1206291"/>
                </a:cubicBezTo>
                <a:cubicBezTo>
                  <a:pt x="3992061" y="1206291"/>
                  <a:pt x="4019106" y="1222243"/>
                  <a:pt x="4033613" y="1254145"/>
                </a:cubicBezTo>
                <a:cubicBezTo>
                  <a:pt x="4048118" y="1286048"/>
                  <a:pt x="4055371" y="1333429"/>
                  <a:pt x="4055371" y="1396291"/>
                </a:cubicBezTo>
                <a:lnTo>
                  <a:pt x="4055371" y="1734767"/>
                </a:lnTo>
                <a:lnTo>
                  <a:pt x="4131002" y="1734767"/>
                </a:lnTo>
                <a:lnTo>
                  <a:pt x="4131002" y="1348476"/>
                </a:lnTo>
                <a:cubicBezTo>
                  <a:pt x="4131002" y="1272167"/>
                  <a:pt x="4117598" y="1212825"/>
                  <a:pt x="4090789" y="1170450"/>
                </a:cubicBezTo>
                <a:cubicBezTo>
                  <a:pt x="4063980" y="1128075"/>
                  <a:pt x="4022860" y="1106887"/>
                  <a:pt x="3967429" y="1106887"/>
                </a:cubicBezTo>
                <a:close/>
                <a:moveTo>
                  <a:pt x="2691867" y="1106887"/>
                </a:moveTo>
                <a:cubicBezTo>
                  <a:pt x="2665759" y="1106887"/>
                  <a:pt x="2639509" y="1116217"/>
                  <a:pt x="2613117" y="1134874"/>
                </a:cubicBezTo>
                <a:cubicBezTo>
                  <a:pt x="2599921" y="1144203"/>
                  <a:pt x="2588372" y="1155239"/>
                  <a:pt x="2578469" y="1167980"/>
                </a:cubicBezTo>
                <a:lnTo>
                  <a:pt x="2566109" y="1186487"/>
                </a:lnTo>
                <a:lnTo>
                  <a:pt x="2566109" y="1121987"/>
                </a:lnTo>
                <a:lnTo>
                  <a:pt x="2486081" y="1121987"/>
                </a:lnTo>
                <a:cubicBezTo>
                  <a:pt x="2487291" y="1152684"/>
                  <a:pt x="2488325" y="1178734"/>
                  <a:pt x="2489187" y="1200138"/>
                </a:cubicBezTo>
                <a:cubicBezTo>
                  <a:pt x="2490048" y="1221541"/>
                  <a:pt x="2490478" y="1242886"/>
                  <a:pt x="2490478" y="1264172"/>
                </a:cubicBezTo>
                <a:lnTo>
                  <a:pt x="2490478" y="1734767"/>
                </a:lnTo>
                <a:lnTo>
                  <a:pt x="2566109" y="1734767"/>
                </a:lnTo>
                <a:lnTo>
                  <a:pt x="2566109" y="1420198"/>
                </a:lnTo>
                <a:cubicBezTo>
                  <a:pt x="2566109" y="1368399"/>
                  <a:pt x="2571198" y="1328334"/>
                  <a:pt x="2581375" y="1300003"/>
                </a:cubicBezTo>
                <a:cubicBezTo>
                  <a:pt x="2591552" y="1271673"/>
                  <a:pt x="2602884" y="1250514"/>
                  <a:pt x="2615371" y="1236529"/>
                </a:cubicBezTo>
                <a:cubicBezTo>
                  <a:pt x="2627857" y="1222544"/>
                  <a:pt x="2639899" y="1214008"/>
                  <a:pt x="2651496" y="1210921"/>
                </a:cubicBezTo>
                <a:cubicBezTo>
                  <a:pt x="2663094" y="1207834"/>
                  <a:pt x="2670394" y="1206291"/>
                  <a:pt x="2673399" y="1206291"/>
                </a:cubicBezTo>
                <a:cubicBezTo>
                  <a:pt x="2710006" y="1206291"/>
                  <a:pt x="2734986" y="1220814"/>
                  <a:pt x="2748343" y="1249859"/>
                </a:cubicBezTo>
                <a:cubicBezTo>
                  <a:pt x="2761699" y="1278904"/>
                  <a:pt x="2768378" y="1321843"/>
                  <a:pt x="2768378" y="1378675"/>
                </a:cubicBezTo>
                <a:lnTo>
                  <a:pt x="2768378" y="1734767"/>
                </a:lnTo>
                <a:lnTo>
                  <a:pt x="2844008" y="1734767"/>
                </a:lnTo>
                <a:lnTo>
                  <a:pt x="2844008" y="1408873"/>
                </a:lnTo>
                <a:cubicBezTo>
                  <a:pt x="2844008" y="1381991"/>
                  <a:pt x="2845964" y="1356357"/>
                  <a:pt x="2849876" y="1331971"/>
                </a:cubicBezTo>
                <a:cubicBezTo>
                  <a:pt x="2853787" y="1307585"/>
                  <a:pt x="2859922" y="1286136"/>
                  <a:pt x="2868282" y="1267622"/>
                </a:cubicBezTo>
                <a:cubicBezTo>
                  <a:pt x="2876641" y="1249109"/>
                  <a:pt x="2887561" y="1234258"/>
                  <a:pt x="2901041" y="1223072"/>
                </a:cubicBezTo>
                <a:cubicBezTo>
                  <a:pt x="2914521" y="1211884"/>
                  <a:pt x="2931273" y="1206291"/>
                  <a:pt x="2951298" y="1206291"/>
                </a:cubicBezTo>
                <a:cubicBezTo>
                  <a:pt x="2987905" y="1206291"/>
                  <a:pt x="3012886" y="1220814"/>
                  <a:pt x="3026242" y="1249859"/>
                </a:cubicBezTo>
                <a:cubicBezTo>
                  <a:pt x="3039598" y="1278904"/>
                  <a:pt x="3046277" y="1321843"/>
                  <a:pt x="3046277" y="1378675"/>
                </a:cubicBezTo>
                <a:lnTo>
                  <a:pt x="3046277" y="1734767"/>
                </a:lnTo>
                <a:lnTo>
                  <a:pt x="3121908" y="1734767"/>
                </a:lnTo>
                <a:lnTo>
                  <a:pt x="3121908" y="1348476"/>
                </a:lnTo>
                <a:cubicBezTo>
                  <a:pt x="3121908" y="1272167"/>
                  <a:pt x="3108503" y="1212825"/>
                  <a:pt x="3081694" y="1170450"/>
                </a:cubicBezTo>
                <a:cubicBezTo>
                  <a:pt x="3054886" y="1128075"/>
                  <a:pt x="3013765" y="1106887"/>
                  <a:pt x="2958334" y="1106887"/>
                </a:cubicBezTo>
                <a:cubicBezTo>
                  <a:pt x="2929139" y="1106887"/>
                  <a:pt x="2900995" y="1118471"/>
                  <a:pt x="2873901" y="1141638"/>
                </a:cubicBezTo>
                <a:cubicBezTo>
                  <a:pt x="2846809" y="1164804"/>
                  <a:pt x="2829933" y="1193486"/>
                  <a:pt x="2823273" y="1227682"/>
                </a:cubicBezTo>
                <a:cubicBezTo>
                  <a:pt x="2821074" y="1207038"/>
                  <a:pt x="2814561" y="1188305"/>
                  <a:pt x="2803733" y="1171482"/>
                </a:cubicBezTo>
                <a:cubicBezTo>
                  <a:pt x="2792905" y="1154659"/>
                  <a:pt x="2781164" y="1141493"/>
                  <a:pt x="2768508" y="1131984"/>
                </a:cubicBezTo>
                <a:cubicBezTo>
                  <a:pt x="2755853" y="1122475"/>
                  <a:pt x="2742729" y="1115915"/>
                  <a:pt x="2729140" y="1112304"/>
                </a:cubicBezTo>
                <a:cubicBezTo>
                  <a:pt x="2715550" y="1108693"/>
                  <a:pt x="2703126" y="1106887"/>
                  <a:pt x="2691867" y="1106887"/>
                </a:cubicBezTo>
                <a:close/>
                <a:moveTo>
                  <a:pt x="1927397" y="1106887"/>
                </a:moveTo>
                <a:cubicBezTo>
                  <a:pt x="1901289" y="1106887"/>
                  <a:pt x="1875039" y="1116217"/>
                  <a:pt x="1848647" y="1134874"/>
                </a:cubicBezTo>
                <a:cubicBezTo>
                  <a:pt x="1835451" y="1144203"/>
                  <a:pt x="1823902" y="1155239"/>
                  <a:pt x="1813999" y="1167980"/>
                </a:cubicBezTo>
                <a:lnTo>
                  <a:pt x="1801639" y="1186487"/>
                </a:lnTo>
                <a:lnTo>
                  <a:pt x="1801639" y="1121987"/>
                </a:lnTo>
                <a:lnTo>
                  <a:pt x="1721611" y="1121987"/>
                </a:lnTo>
                <a:cubicBezTo>
                  <a:pt x="1722820" y="1152684"/>
                  <a:pt x="1723855" y="1178734"/>
                  <a:pt x="1724716" y="1200138"/>
                </a:cubicBezTo>
                <a:cubicBezTo>
                  <a:pt x="1725578" y="1221541"/>
                  <a:pt x="1726008" y="1242886"/>
                  <a:pt x="1726008" y="1264172"/>
                </a:cubicBezTo>
                <a:lnTo>
                  <a:pt x="1726008" y="1734767"/>
                </a:lnTo>
                <a:lnTo>
                  <a:pt x="1801639" y="1734767"/>
                </a:lnTo>
                <a:lnTo>
                  <a:pt x="1801639" y="1420198"/>
                </a:lnTo>
                <a:cubicBezTo>
                  <a:pt x="1801639" y="1368399"/>
                  <a:pt x="1806728" y="1328334"/>
                  <a:pt x="1816905" y="1300003"/>
                </a:cubicBezTo>
                <a:cubicBezTo>
                  <a:pt x="1827083" y="1271673"/>
                  <a:pt x="1838414" y="1250514"/>
                  <a:pt x="1850900" y="1236529"/>
                </a:cubicBezTo>
                <a:cubicBezTo>
                  <a:pt x="1863387" y="1222544"/>
                  <a:pt x="1875429" y="1214008"/>
                  <a:pt x="1887026" y="1210921"/>
                </a:cubicBezTo>
                <a:cubicBezTo>
                  <a:pt x="1898623" y="1207834"/>
                  <a:pt x="1905925" y="1206291"/>
                  <a:pt x="1908930" y="1206291"/>
                </a:cubicBezTo>
                <a:cubicBezTo>
                  <a:pt x="1945535" y="1206291"/>
                  <a:pt x="1970516" y="1220814"/>
                  <a:pt x="1983873" y="1249859"/>
                </a:cubicBezTo>
                <a:cubicBezTo>
                  <a:pt x="1997229" y="1278904"/>
                  <a:pt x="2003907" y="1321843"/>
                  <a:pt x="2003907" y="1378675"/>
                </a:cubicBezTo>
                <a:lnTo>
                  <a:pt x="2003907" y="1734767"/>
                </a:lnTo>
                <a:lnTo>
                  <a:pt x="2079539" y="1734767"/>
                </a:lnTo>
                <a:lnTo>
                  <a:pt x="2079539" y="1408873"/>
                </a:lnTo>
                <a:cubicBezTo>
                  <a:pt x="2079539" y="1381991"/>
                  <a:pt x="2081495" y="1356357"/>
                  <a:pt x="2085406" y="1331971"/>
                </a:cubicBezTo>
                <a:cubicBezTo>
                  <a:pt x="2089317" y="1307585"/>
                  <a:pt x="2095453" y="1286136"/>
                  <a:pt x="2103812" y="1267622"/>
                </a:cubicBezTo>
                <a:cubicBezTo>
                  <a:pt x="2112171" y="1249109"/>
                  <a:pt x="2123091" y="1234258"/>
                  <a:pt x="2136570" y="1223072"/>
                </a:cubicBezTo>
                <a:cubicBezTo>
                  <a:pt x="2150050" y="1211884"/>
                  <a:pt x="2166804" y="1206291"/>
                  <a:pt x="2186829" y="1206291"/>
                </a:cubicBezTo>
                <a:cubicBezTo>
                  <a:pt x="2223435" y="1206291"/>
                  <a:pt x="2248416" y="1220814"/>
                  <a:pt x="2261773" y="1249859"/>
                </a:cubicBezTo>
                <a:cubicBezTo>
                  <a:pt x="2275129" y="1278904"/>
                  <a:pt x="2281807" y="1321843"/>
                  <a:pt x="2281807" y="1378675"/>
                </a:cubicBezTo>
                <a:lnTo>
                  <a:pt x="2281807" y="1734767"/>
                </a:lnTo>
                <a:lnTo>
                  <a:pt x="2357438" y="1734767"/>
                </a:lnTo>
                <a:lnTo>
                  <a:pt x="2357438" y="1348476"/>
                </a:lnTo>
                <a:cubicBezTo>
                  <a:pt x="2357438" y="1272167"/>
                  <a:pt x="2344033" y="1212825"/>
                  <a:pt x="2317225" y="1170450"/>
                </a:cubicBezTo>
                <a:cubicBezTo>
                  <a:pt x="2290416" y="1128075"/>
                  <a:pt x="2249296" y="1106887"/>
                  <a:pt x="2193864" y="1106887"/>
                </a:cubicBezTo>
                <a:cubicBezTo>
                  <a:pt x="2164668" y="1106887"/>
                  <a:pt x="2136525" y="1118471"/>
                  <a:pt x="2109432" y="1141638"/>
                </a:cubicBezTo>
                <a:cubicBezTo>
                  <a:pt x="2082339" y="1164804"/>
                  <a:pt x="2065463" y="1193486"/>
                  <a:pt x="2058803" y="1227682"/>
                </a:cubicBezTo>
                <a:cubicBezTo>
                  <a:pt x="2056604" y="1207038"/>
                  <a:pt x="2050091" y="1188305"/>
                  <a:pt x="2039264" y="1171482"/>
                </a:cubicBezTo>
                <a:cubicBezTo>
                  <a:pt x="2028435" y="1154659"/>
                  <a:pt x="2016694" y="1141493"/>
                  <a:pt x="2004038" y="1131984"/>
                </a:cubicBezTo>
                <a:cubicBezTo>
                  <a:pt x="1991383" y="1122475"/>
                  <a:pt x="1978260" y="1115915"/>
                  <a:pt x="1964670" y="1112304"/>
                </a:cubicBezTo>
                <a:cubicBezTo>
                  <a:pt x="1951080" y="1108693"/>
                  <a:pt x="1938656" y="1106887"/>
                  <a:pt x="1927397" y="1106887"/>
                </a:cubicBezTo>
                <a:close/>
                <a:moveTo>
                  <a:pt x="1391492" y="1106887"/>
                </a:moveTo>
                <a:cubicBezTo>
                  <a:pt x="1358550" y="1106887"/>
                  <a:pt x="1328164" y="1114984"/>
                  <a:pt x="1300333" y="1131178"/>
                </a:cubicBezTo>
                <a:cubicBezTo>
                  <a:pt x="1272504" y="1147372"/>
                  <a:pt x="1248519" y="1169877"/>
                  <a:pt x="1228379" y="1198692"/>
                </a:cubicBezTo>
                <a:cubicBezTo>
                  <a:pt x="1208239" y="1227508"/>
                  <a:pt x="1192574" y="1261383"/>
                  <a:pt x="1181384" y="1300318"/>
                </a:cubicBezTo>
                <a:cubicBezTo>
                  <a:pt x="1170195" y="1339252"/>
                  <a:pt x="1164600" y="1381729"/>
                  <a:pt x="1164600" y="1427748"/>
                </a:cubicBezTo>
                <a:cubicBezTo>
                  <a:pt x="1164600" y="1474212"/>
                  <a:pt x="1170226" y="1517026"/>
                  <a:pt x="1181481" y="1556190"/>
                </a:cubicBezTo>
                <a:cubicBezTo>
                  <a:pt x="1192735" y="1595354"/>
                  <a:pt x="1208456" y="1629380"/>
                  <a:pt x="1228647" y="1658267"/>
                </a:cubicBezTo>
                <a:cubicBezTo>
                  <a:pt x="1248837" y="1687155"/>
                  <a:pt x="1272762" y="1709644"/>
                  <a:pt x="1300423" y="1725733"/>
                </a:cubicBezTo>
                <a:cubicBezTo>
                  <a:pt x="1328084" y="1741822"/>
                  <a:pt x="1358441" y="1749866"/>
                  <a:pt x="1391492" y="1749866"/>
                </a:cubicBezTo>
                <a:cubicBezTo>
                  <a:pt x="1425048" y="1749866"/>
                  <a:pt x="1455656" y="1741818"/>
                  <a:pt x="1483317" y="1725723"/>
                </a:cubicBezTo>
                <a:cubicBezTo>
                  <a:pt x="1510977" y="1709628"/>
                  <a:pt x="1534903" y="1687136"/>
                  <a:pt x="1555093" y="1658248"/>
                </a:cubicBezTo>
                <a:cubicBezTo>
                  <a:pt x="1575283" y="1629360"/>
                  <a:pt x="1591026" y="1595255"/>
                  <a:pt x="1602322" y="1555934"/>
                </a:cubicBezTo>
                <a:cubicBezTo>
                  <a:pt x="1613616" y="1516613"/>
                  <a:pt x="1619264" y="1473884"/>
                  <a:pt x="1619264" y="1427748"/>
                </a:cubicBezTo>
                <a:cubicBezTo>
                  <a:pt x="1619264" y="1382044"/>
                  <a:pt x="1613648" y="1339648"/>
                  <a:pt x="1602418" y="1300563"/>
                </a:cubicBezTo>
                <a:cubicBezTo>
                  <a:pt x="1591187" y="1261478"/>
                  <a:pt x="1575496" y="1227521"/>
                  <a:pt x="1555348" y="1198692"/>
                </a:cubicBezTo>
                <a:cubicBezTo>
                  <a:pt x="1535199" y="1169864"/>
                  <a:pt x="1511209" y="1147356"/>
                  <a:pt x="1483378" y="1131168"/>
                </a:cubicBezTo>
                <a:cubicBezTo>
                  <a:pt x="1455548" y="1114981"/>
                  <a:pt x="1424920" y="1106887"/>
                  <a:pt x="1391492" y="1106887"/>
                </a:cubicBezTo>
                <a:close/>
                <a:moveTo>
                  <a:pt x="5446466" y="955894"/>
                </a:moveTo>
                <a:lnTo>
                  <a:pt x="5446466" y="1121987"/>
                </a:lnTo>
                <a:lnTo>
                  <a:pt x="5359403" y="1121987"/>
                </a:lnTo>
                <a:lnTo>
                  <a:pt x="5359403" y="1221391"/>
                </a:lnTo>
                <a:lnTo>
                  <a:pt x="5446466" y="1221391"/>
                </a:lnTo>
                <a:lnTo>
                  <a:pt x="5446466" y="1579999"/>
                </a:lnTo>
                <a:cubicBezTo>
                  <a:pt x="5446466" y="1614825"/>
                  <a:pt x="5449943" y="1643093"/>
                  <a:pt x="5456895" y="1664805"/>
                </a:cubicBezTo>
                <a:cubicBezTo>
                  <a:pt x="5463848" y="1686517"/>
                  <a:pt x="5472856" y="1703887"/>
                  <a:pt x="5483917" y="1716916"/>
                </a:cubicBezTo>
                <a:cubicBezTo>
                  <a:pt x="5494979" y="1729944"/>
                  <a:pt x="5506913" y="1738693"/>
                  <a:pt x="5519719" y="1743162"/>
                </a:cubicBezTo>
                <a:cubicBezTo>
                  <a:pt x="5532526" y="1747632"/>
                  <a:pt x="5545044" y="1749866"/>
                  <a:pt x="5557274" y="1749866"/>
                </a:cubicBezTo>
                <a:cubicBezTo>
                  <a:pt x="5589135" y="1749866"/>
                  <a:pt x="5618156" y="1741228"/>
                  <a:pt x="5644337" y="1723953"/>
                </a:cubicBezTo>
                <a:lnTo>
                  <a:pt x="5640916" y="1626555"/>
                </a:lnTo>
                <a:cubicBezTo>
                  <a:pt x="5624262" y="1634800"/>
                  <a:pt x="5611097" y="1640845"/>
                  <a:pt x="5601424" y="1644692"/>
                </a:cubicBezTo>
                <a:cubicBezTo>
                  <a:pt x="5591750" y="1648539"/>
                  <a:pt x="5582310" y="1650462"/>
                  <a:pt x="5573104" y="1650462"/>
                </a:cubicBezTo>
                <a:cubicBezTo>
                  <a:pt x="5564996" y="1650462"/>
                  <a:pt x="5557929" y="1649257"/>
                  <a:pt x="5551901" y="1646845"/>
                </a:cubicBezTo>
                <a:cubicBezTo>
                  <a:pt x="5545873" y="1644433"/>
                  <a:pt x="5540711" y="1640154"/>
                  <a:pt x="5536415" y="1634006"/>
                </a:cubicBezTo>
                <a:cubicBezTo>
                  <a:pt x="5532118" y="1627859"/>
                  <a:pt x="5528658" y="1618583"/>
                  <a:pt x="5526034" y="1606177"/>
                </a:cubicBezTo>
                <a:cubicBezTo>
                  <a:pt x="5523409" y="1593771"/>
                  <a:pt x="5522097" y="1577076"/>
                  <a:pt x="5522097" y="1556092"/>
                </a:cubicBezTo>
                <a:lnTo>
                  <a:pt x="5522097" y="1221391"/>
                </a:lnTo>
                <a:lnTo>
                  <a:pt x="5640820" y="1221391"/>
                </a:lnTo>
                <a:lnTo>
                  <a:pt x="5640820" y="1121987"/>
                </a:lnTo>
                <a:lnTo>
                  <a:pt x="5522097" y="1121987"/>
                </a:lnTo>
                <a:lnTo>
                  <a:pt x="5522097" y="955894"/>
                </a:lnTo>
                <a:close/>
                <a:moveTo>
                  <a:pt x="5771803" y="835100"/>
                </a:moveTo>
                <a:cubicBezTo>
                  <a:pt x="5758867" y="835100"/>
                  <a:pt x="5747133" y="841883"/>
                  <a:pt x="5736598" y="855449"/>
                </a:cubicBezTo>
                <a:cubicBezTo>
                  <a:pt x="5726063" y="869014"/>
                  <a:pt x="5720796" y="886139"/>
                  <a:pt x="5720796" y="906821"/>
                </a:cubicBezTo>
                <a:cubicBezTo>
                  <a:pt x="5720796" y="928251"/>
                  <a:pt x="5726082" y="945772"/>
                  <a:pt x="5736653" y="959384"/>
                </a:cubicBezTo>
                <a:cubicBezTo>
                  <a:pt x="5747224" y="972996"/>
                  <a:pt x="5758941" y="979801"/>
                  <a:pt x="5771803" y="979801"/>
                </a:cubicBezTo>
                <a:cubicBezTo>
                  <a:pt x="5784573" y="979801"/>
                  <a:pt x="5796266" y="972966"/>
                  <a:pt x="5806884" y="959296"/>
                </a:cubicBezTo>
                <a:cubicBezTo>
                  <a:pt x="5817501" y="945625"/>
                  <a:pt x="5822810" y="928134"/>
                  <a:pt x="5822810" y="906821"/>
                </a:cubicBezTo>
                <a:cubicBezTo>
                  <a:pt x="5822810" y="886256"/>
                  <a:pt x="5817519" y="869162"/>
                  <a:pt x="5806938" y="855537"/>
                </a:cubicBezTo>
                <a:cubicBezTo>
                  <a:pt x="5796358" y="841912"/>
                  <a:pt x="5784646" y="835100"/>
                  <a:pt x="5771803" y="835100"/>
                </a:cubicBezTo>
                <a:close/>
                <a:moveTo>
                  <a:pt x="4317585" y="835100"/>
                </a:moveTo>
                <a:cubicBezTo>
                  <a:pt x="4304650" y="835100"/>
                  <a:pt x="4292915" y="841883"/>
                  <a:pt x="4282380" y="855449"/>
                </a:cubicBezTo>
                <a:cubicBezTo>
                  <a:pt x="4271845" y="869014"/>
                  <a:pt x="4266578" y="886139"/>
                  <a:pt x="4266578" y="906821"/>
                </a:cubicBezTo>
                <a:cubicBezTo>
                  <a:pt x="4266578" y="928251"/>
                  <a:pt x="4271863" y="945772"/>
                  <a:pt x="4282435" y="959384"/>
                </a:cubicBezTo>
                <a:cubicBezTo>
                  <a:pt x="4293007" y="972996"/>
                  <a:pt x="4304723" y="979801"/>
                  <a:pt x="4317585" y="979801"/>
                </a:cubicBezTo>
                <a:cubicBezTo>
                  <a:pt x="4330355" y="979801"/>
                  <a:pt x="4342049" y="972966"/>
                  <a:pt x="4352666" y="959296"/>
                </a:cubicBezTo>
                <a:cubicBezTo>
                  <a:pt x="4363283" y="945625"/>
                  <a:pt x="4368592" y="928134"/>
                  <a:pt x="4368592" y="906821"/>
                </a:cubicBezTo>
                <a:cubicBezTo>
                  <a:pt x="4368592" y="886256"/>
                  <a:pt x="4363302" y="869162"/>
                  <a:pt x="4352721" y="855537"/>
                </a:cubicBezTo>
                <a:cubicBezTo>
                  <a:pt x="4342140" y="841912"/>
                  <a:pt x="4330428" y="835100"/>
                  <a:pt x="4317585" y="835100"/>
                </a:cubicBezTo>
                <a:close/>
                <a:moveTo>
                  <a:pt x="859887" y="797351"/>
                </a:moveTo>
                <a:cubicBezTo>
                  <a:pt x="812269" y="797351"/>
                  <a:pt x="768096" y="809439"/>
                  <a:pt x="727368" y="833616"/>
                </a:cubicBezTo>
                <a:cubicBezTo>
                  <a:pt x="686639" y="857791"/>
                  <a:pt x="651373" y="891201"/>
                  <a:pt x="621568" y="933845"/>
                </a:cubicBezTo>
                <a:cubicBezTo>
                  <a:pt x="591764" y="976488"/>
                  <a:pt x="568482" y="1026925"/>
                  <a:pt x="551723" y="1085153"/>
                </a:cubicBezTo>
                <a:cubicBezTo>
                  <a:pt x="534963" y="1143380"/>
                  <a:pt x="526583" y="1207248"/>
                  <a:pt x="526583" y="1276755"/>
                </a:cubicBezTo>
                <a:cubicBezTo>
                  <a:pt x="526583" y="1346707"/>
                  <a:pt x="534995" y="1410912"/>
                  <a:pt x="551819" y="1469369"/>
                </a:cubicBezTo>
                <a:cubicBezTo>
                  <a:pt x="568642" y="1527826"/>
                  <a:pt x="591982" y="1578413"/>
                  <a:pt x="621836" y="1621129"/>
                </a:cubicBezTo>
                <a:cubicBezTo>
                  <a:pt x="651691" y="1663845"/>
                  <a:pt x="686898" y="1697238"/>
                  <a:pt x="727457" y="1721310"/>
                </a:cubicBezTo>
                <a:cubicBezTo>
                  <a:pt x="768016" y="1745381"/>
                  <a:pt x="812159" y="1757416"/>
                  <a:pt x="859887" y="1757416"/>
                </a:cubicBezTo>
                <a:cubicBezTo>
                  <a:pt x="886700" y="1757416"/>
                  <a:pt x="911881" y="1753150"/>
                  <a:pt x="935428" y="1744617"/>
                </a:cubicBezTo>
                <a:cubicBezTo>
                  <a:pt x="958975" y="1736084"/>
                  <a:pt x="981096" y="1724199"/>
                  <a:pt x="1001790" y="1708963"/>
                </a:cubicBezTo>
                <a:cubicBezTo>
                  <a:pt x="1022485" y="1693725"/>
                  <a:pt x="1040906" y="1675641"/>
                  <a:pt x="1057057" y="1654709"/>
                </a:cubicBezTo>
                <a:cubicBezTo>
                  <a:pt x="1073207" y="1633777"/>
                  <a:pt x="1087219" y="1608480"/>
                  <a:pt x="1099091" y="1578819"/>
                </a:cubicBezTo>
                <a:lnTo>
                  <a:pt x="1035910" y="1515827"/>
                </a:lnTo>
                <a:cubicBezTo>
                  <a:pt x="1021307" y="1545305"/>
                  <a:pt x="1007367" y="1568334"/>
                  <a:pt x="994089" y="1584914"/>
                </a:cubicBezTo>
                <a:cubicBezTo>
                  <a:pt x="980810" y="1601494"/>
                  <a:pt x="966746" y="1614595"/>
                  <a:pt x="951896" y="1624216"/>
                </a:cubicBezTo>
                <a:cubicBezTo>
                  <a:pt x="937047" y="1633836"/>
                  <a:pt x="922056" y="1640616"/>
                  <a:pt x="906922" y="1644555"/>
                </a:cubicBezTo>
                <a:cubicBezTo>
                  <a:pt x="891789" y="1648493"/>
                  <a:pt x="876110" y="1650462"/>
                  <a:pt x="859887" y="1650462"/>
                </a:cubicBezTo>
                <a:cubicBezTo>
                  <a:pt x="821329" y="1650462"/>
                  <a:pt x="786805" y="1640364"/>
                  <a:pt x="756313" y="1620166"/>
                </a:cubicBezTo>
                <a:cubicBezTo>
                  <a:pt x="725822" y="1599968"/>
                  <a:pt x="699986" y="1572895"/>
                  <a:pt x="678807" y="1538948"/>
                </a:cubicBezTo>
                <a:cubicBezTo>
                  <a:pt x="657627" y="1505001"/>
                  <a:pt x="641326" y="1465352"/>
                  <a:pt x="629903" y="1420001"/>
                </a:cubicBezTo>
                <a:cubicBezTo>
                  <a:pt x="618479" y="1374651"/>
                  <a:pt x="612767" y="1326903"/>
                  <a:pt x="612767" y="1276755"/>
                </a:cubicBezTo>
                <a:cubicBezTo>
                  <a:pt x="612767" y="1227000"/>
                  <a:pt x="618449" y="1179563"/>
                  <a:pt x="629813" y="1134441"/>
                </a:cubicBezTo>
                <a:cubicBezTo>
                  <a:pt x="641177" y="1089320"/>
                  <a:pt x="657424" y="1049833"/>
                  <a:pt x="678552" y="1015977"/>
                </a:cubicBezTo>
                <a:cubicBezTo>
                  <a:pt x="699682" y="982121"/>
                  <a:pt x="725567" y="955045"/>
                  <a:pt x="756210" y="934749"/>
                </a:cubicBezTo>
                <a:cubicBezTo>
                  <a:pt x="786853" y="914453"/>
                  <a:pt x="821412" y="904305"/>
                  <a:pt x="859887" y="904305"/>
                </a:cubicBezTo>
                <a:cubicBezTo>
                  <a:pt x="875304" y="904305"/>
                  <a:pt x="890928" y="907543"/>
                  <a:pt x="906757" y="914018"/>
                </a:cubicBezTo>
                <a:cubicBezTo>
                  <a:pt x="922587" y="920492"/>
                  <a:pt x="937377" y="928946"/>
                  <a:pt x="951127" y="939380"/>
                </a:cubicBezTo>
                <a:cubicBezTo>
                  <a:pt x="964877" y="949812"/>
                  <a:pt x="977045" y="961809"/>
                  <a:pt x="987630" y="975368"/>
                </a:cubicBezTo>
                <a:cubicBezTo>
                  <a:pt x="998216" y="988928"/>
                  <a:pt x="1008226" y="1004246"/>
                  <a:pt x="1017661" y="1021325"/>
                </a:cubicBezTo>
                <a:lnTo>
                  <a:pt x="1084141" y="952395"/>
                </a:lnTo>
                <a:cubicBezTo>
                  <a:pt x="1054533" y="894200"/>
                  <a:pt x="1019695" y="853810"/>
                  <a:pt x="979626" y="831227"/>
                </a:cubicBezTo>
                <a:cubicBezTo>
                  <a:pt x="939557" y="808643"/>
                  <a:pt x="899644" y="797351"/>
                  <a:pt x="859887" y="797351"/>
                </a:cubicBezTo>
                <a:close/>
                <a:moveTo>
                  <a:pt x="0" y="0"/>
                </a:moveTo>
                <a:lnTo>
                  <a:pt x="7306836" y="0"/>
                </a:lnTo>
                <a:lnTo>
                  <a:pt x="7306836" y="5921298"/>
                </a:lnTo>
                <a:lnTo>
                  <a:pt x="0" y="5921298"/>
                </a:lnTo>
                <a:lnTo>
                  <a:pt x="0" y="5921297"/>
                </a:lnTo>
                <a:lnTo>
                  <a:pt x="7306834" y="5921297"/>
                </a:lnTo>
                <a:lnTo>
                  <a:pt x="7306834" y="3697572"/>
                </a:lnTo>
                <a:lnTo>
                  <a:pt x="0" y="3697572"/>
                </a:lnTo>
                <a:close/>
              </a:path>
            </a:pathLst>
          </a:custGeom>
          <a:solidFill>
            <a:schemeClr val="tx2"/>
          </a:solidFill>
          <a:ln>
            <a:noFill/>
          </a:ln>
          <a:effectLst>
            <a:softEdge rad="94"/>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b="1" dirty="0">
              <a:latin typeface="Avenir Book" panose="02000503020000020003" pitchFamily="2" charset="0"/>
            </a:endParaRPr>
          </a:p>
        </p:txBody>
      </p:sp>
      <p:sp>
        <p:nvSpPr>
          <p:cNvPr id="77" name="Round Diagonal Corner Rectangle 76">
            <a:extLst>
              <a:ext uri="{FF2B5EF4-FFF2-40B4-BE49-F238E27FC236}">
                <a16:creationId xmlns:a16="http://schemas.microsoft.com/office/drawing/2014/main" id="{5CBA397C-124B-ECBE-4476-B26F4CEF3DA9}"/>
              </a:ext>
            </a:extLst>
          </p:cNvPr>
          <p:cNvSpPr/>
          <p:nvPr/>
        </p:nvSpPr>
        <p:spPr>
          <a:xfrm>
            <a:off x="1189463" y="3729191"/>
            <a:ext cx="4553415" cy="1489579"/>
          </a:xfrm>
          <a:prstGeom prst="round2DiagRect">
            <a:avLst/>
          </a:prstGeom>
          <a:solidFill>
            <a:schemeClr val="accent6"/>
          </a:solidFill>
          <a:ln>
            <a:noFill/>
          </a:ln>
          <a:effectLst>
            <a:glow>
              <a:schemeClr val="accent1">
                <a:alpha val="40000"/>
              </a:schemeClr>
            </a:glow>
            <a:reflection stA="0" endPos="65000" dist="50800" dir="5400000" sy="-100000" algn="bl" rotWithShape="0"/>
            <a:softEdge rad="128097"/>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3D4952"/>
                </a:solidFill>
              </a:rPr>
              <a:t>UCSB Department of Communication Jumpstart program 2025</a:t>
            </a:r>
          </a:p>
          <a:p>
            <a:pPr algn="ctr"/>
            <a:endParaRPr lang="en-US" dirty="0">
              <a:solidFill>
                <a:srgbClr val="3D4952"/>
              </a:solidFill>
            </a:endParaRPr>
          </a:p>
          <a:p>
            <a:pPr algn="ctr"/>
            <a:r>
              <a:rPr lang="en-US" dirty="0">
                <a:solidFill>
                  <a:srgbClr val="3D4952"/>
                </a:solidFill>
              </a:rPr>
              <a:t>Hannah Overbye-Thompson</a:t>
            </a:r>
          </a:p>
        </p:txBody>
      </p:sp>
      <p:pic>
        <p:nvPicPr>
          <p:cNvPr id="78" name="Picture 77" descr="A blue text on a black background&#10;&#10;Description automatically generated">
            <a:extLst>
              <a:ext uri="{FF2B5EF4-FFF2-40B4-BE49-F238E27FC236}">
                <a16:creationId xmlns:a16="http://schemas.microsoft.com/office/drawing/2014/main" id="{0C96012F-5532-7A15-881D-D2D842BADA06}"/>
              </a:ext>
            </a:extLst>
          </p:cNvPr>
          <p:cNvPicPr>
            <a:picLocks noChangeAspect="1"/>
          </p:cNvPicPr>
          <p:nvPr/>
        </p:nvPicPr>
        <p:blipFill>
          <a:blip r:embed="rId4"/>
          <a:stretch>
            <a:fillRect/>
          </a:stretch>
        </p:blipFill>
        <p:spPr>
          <a:xfrm>
            <a:off x="152400" y="6159841"/>
            <a:ext cx="4151971" cy="555884"/>
          </a:xfrm>
          <a:prstGeom prst="rect">
            <a:avLst/>
          </a:prstGeom>
          <a:solidFill>
            <a:srgbClr val="F1EEEA">
              <a:alpha val="27312"/>
            </a:srgbClr>
          </a:solidFill>
          <a:ln>
            <a:noFill/>
          </a:ln>
          <a:effectLst>
            <a:glow rad="204670">
              <a:schemeClr val="bg1">
                <a:alpha val="17000"/>
              </a:schemeClr>
            </a:glow>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0743F3CC-3455-2D87-E2BC-AEFAACB42391}"/>
              </a:ext>
            </a:extLst>
          </p:cNvPr>
          <p:cNvSpPr/>
          <p:nvPr/>
        </p:nvSpPr>
        <p:spPr>
          <a:xfrm rot="20267416">
            <a:off x="5934142" y="2987565"/>
            <a:ext cx="2535095" cy="88286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11517"/>
                </a:solidFill>
                <a:latin typeface="Avenir Book" panose="02000503020000020003" pitchFamily="2" charset="0"/>
              </a:rPr>
              <a:t>Tuesday</a:t>
            </a:r>
          </a:p>
        </p:txBody>
      </p:sp>
    </p:spTree>
    <p:extLst>
      <p:ext uri="{BB962C8B-B14F-4D97-AF65-F5344CB8AC3E}">
        <p14:creationId xmlns:p14="http://schemas.microsoft.com/office/powerpoint/2010/main" val="1079526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02C59-1B2E-7D1B-10CA-6C998BAC9C72}"/>
              </a:ext>
            </a:extLst>
          </p:cNvPr>
          <p:cNvSpPr>
            <a:spLocks noGrp="1"/>
          </p:cNvSpPr>
          <p:nvPr>
            <p:ph idx="1"/>
          </p:nvPr>
        </p:nvSpPr>
        <p:spPr>
          <a:xfrm>
            <a:off x="761998" y="1340879"/>
            <a:ext cx="10661069" cy="4351338"/>
          </a:xfrm>
        </p:spPr>
        <p:txBody>
          <a:bodyPr/>
          <a:lstStyle/>
          <a:p>
            <a:r>
              <a:rPr lang="en-US" dirty="0">
                <a:latin typeface="Avenir Book" panose="02000503020000020003" pitchFamily="2" charset="0"/>
              </a:rPr>
              <a:t>The name says it all: Bi-Modal; Two Modes!</a:t>
            </a:r>
          </a:p>
        </p:txBody>
      </p:sp>
      <p:sp>
        <p:nvSpPr>
          <p:cNvPr id="6" name="TextBox 5">
            <a:extLst>
              <a:ext uri="{FF2B5EF4-FFF2-40B4-BE49-F238E27FC236}">
                <a16:creationId xmlns:a16="http://schemas.microsoft.com/office/drawing/2014/main" id="{374451BA-237F-B296-E334-D5ED29043D3D}"/>
              </a:ext>
            </a:extLst>
          </p:cNvPr>
          <p:cNvSpPr txBox="1"/>
          <p:nvPr/>
        </p:nvSpPr>
        <p:spPr>
          <a:xfrm>
            <a:off x="1038578" y="277405"/>
            <a:ext cx="10114844" cy="769441"/>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kern="100" dirty="0">
                <a:solidFill>
                  <a:srgbClr val="FFFFFF"/>
                </a:solidFill>
                <a:latin typeface="Avenir Book" panose="02000503020000020003" pitchFamily="2" charset="0"/>
                <a:ea typeface="Aptos" panose="020B0004020202020204" pitchFamily="34" charset="0"/>
                <a:cs typeface="Times New Roman" panose="02020603050405020304" pitchFamily="18" charset="0"/>
              </a:rPr>
              <a:t>Bi-Modal Distribution</a:t>
            </a:r>
            <a:endPar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D4E07E5-0AF8-6130-37C4-1639FBF726EE}"/>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A blue text on a black background&#10;&#10;Description automatically generated">
            <a:extLst>
              <a:ext uri="{FF2B5EF4-FFF2-40B4-BE49-F238E27FC236}">
                <a16:creationId xmlns:a16="http://schemas.microsoft.com/office/drawing/2014/main" id="{740207DB-6D9A-3327-E67A-E47A3C309CB2}"/>
              </a:ext>
            </a:extLst>
          </p:cNvPr>
          <p:cNvPicPr>
            <a:picLocks noChangeAspect="1"/>
          </p:cNvPicPr>
          <p:nvPr/>
        </p:nvPicPr>
        <p:blipFill>
          <a:blip r:embed="rId2"/>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pic>
        <p:nvPicPr>
          <p:cNvPr id="8194" name="Picture 2" descr="Teaching A Class With A Bimodal Distribution — If You Have One! | by Andrew  Robinson | Precarious Physicist | Medium">
            <a:extLst>
              <a:ext uri="{FF2B5EF4-FFF2-40B4-BE49-F238E27FC236}">
                <a16:creationId xmlns:a16="http://schemas.microsoft.com/office/drawing/2014/main" id="{F53A011B-D94B-A588-DE1A-BEEB126B72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4" t="1" b="5560"/>
          <a:stretch/>
        </p:blipFill>
        <p:spPr bwMode="auto">
          <a:xfrm>
            <a:off x="3623758" y="2145164"/>
            <a:ext cx="4937547" cy="3784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17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02C59-1B2E-7D1B-10CA-6C998BAC9C72}"/>
              </a:ext>
            </a:extLst>
          </p:cNvPr>
          <p:cNvSpPr>
            <a:spLocks noGrp="1"/>
          </p:cNvSpPr>
          <p:nvPr>
            <p:ph idx="1"/>
          </p:nvPr>
        </p:nvSpPr>
        <p:spPr>
          <a:xfrm>
            <a:off x="838200" y="1586497"/>
            <a:ext cx="5798761" cy="4228704"/>
          </a:xfrm>
        </p:spPr>
        <p:txBody>
          <a:bodyPr>
            <a:normAutofit/>
          </a:bodyPr>
          <a:lstStyle/>
          <a:p>
            <a:r>
              <a:rPr lang="en-US" dirty="0">
                <a:latin typeface="Avenir Book" panose="02000503020000020003" pitchFamily="2" charset="0"/>
              </a:rPr>
              <a:t>When few values are very common, but most values are very rare!</a:t>
            </a:r>
          </a:p>
          <a:p>
            <a:endParaRPr lang="en-US" dirty="0">
              <a:latin typeface="Avenir Book" panose="02000503020000020003" pitchFamily="2" charset="0"/>
            </a:endParaRPr>
          </a:p>
          <a:p>
            <a:r>
              <a:rPr lang="en-US" dirty="0">
                <a:latin typeface="Avenir Book" panose="02000503020000020003" pitchFamily="2" charset="0"/>
              </a:rPr>
              <a:t>Examples:</a:t>
            </a:r>
          </a:p>
          <a:p>
            <a:pPr lvl="1"/>
            <a:r>
              <a:rPr lang="en-US" dirty="0">
                <a:latin typeface="Avenir Book" panose="02000503020000020003" pitchFamily="2" charset="0"/>
              </a:rPr>
              <a:t>Word frequencies in languages</a:t>
            </a:r>
          </a:p>
          <a:p>
            <a:pPr lvl="1"/>
            <a:r>
              <a:rPr lang="en-US" dirty="0">
                <a:latin typeface="Avenir Book" panose="02000503020000020003" pitchFamily="2" charset="0"/>
              </a:rPr>
              <a:t>Active users on social media platforms</a:t>
            </a:r>
          </a:p>
          <a:p>
            <a:pPr lvl="1"/>
            <a:r>
              <a:rPr lang="en-US" dirty="0">
                <a:latin typeface="Avenir Book" panose="02000503020000020003" pitchFamily="2" charset="0"/>
              </a:rPr>
              <a:t>Distribution of wealth generation</a:t>
            </a:r>
          </a:p>
          <a:p>
            <a:pPr lvl="1"/>
            <a:r>
              <a:rPr lang="en-US" dirty="0">
                <a:latin typeface="Avenir Book" panose="02000503020000020003" pitchFamily="2" charset="0"/>
              </a:rPr>
              <a:t>Relationships in our social networks</a:t>
            </a:r>
          </a:p>
        </p:txBody>
      </p:sp>
      <p:pic>
        <p:nvPicPr>
          <p:cNvPr id="9218" name="Picture 2" descr="Power law - Wikipedia">
            <a:extLst>
              <a:ext uri="{FF2B5EF4-FFF2-40B4-BE49-F238E27FC236}">
                <a16:creationId xmlns:a16="http://schemas.microsoft.com/office/drawing/2014/main" id="{882449BA-BAEC-2748-0981-06ED2539D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961" y="2356359"/>
            <a:ext cx="5170598" cy="26889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10625D-DD27-F66B-96E0-599A89B31738}"/>
              </a:ext>
            </a:extLst>
          </p:cNvPr>
          <p:cNvSpPr txBox="1"/>
          <p:nvPr/>
        </p:nvSpPr>
        <p:spPr>
          <a:xfrm>
            <a:off x="1038578" y="277405"/>
            <a:ext cx="10114844" cy="769441"/>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kern="100" dirty="0">
                <a:solidFill>
                  <a:srgbClr val="FFFFFF"/>
                </a:solidFill>
                <a:latin typeface="Avenir Book" panose="02000503020000020003" pitchFamily="2" charset="0"/>
                <a:ea typeface="Aptos" panose="020B0004020202020204" pitchFamily="34" charset="0"/>
                <a:cs typeface="Times New Roman" panose="02020603050405020304" pitchFamily="18" charset="0"/>
              </a:rPr>
              <a:t>Power Law Distribution</a:t>
            </a:r>
            <a:endPar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D474EE3D-DA94-045A-B3D3-F902145C8676}"/>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blue text on a black background&#10;&#10;Description automatically generated">
            <a:extLst>
              <a:ext uri="{FF2B5EF4-FFF2-40B4-BE49-F238E27FC236}">
                <a16:creationId xmlns:a16="http://schemas.microsoft.com/office/drawing/2014/main" id="{E441CFD3-F508-7533-C8DD-4C802BC2B800}"/>
              </a:ext>
            </a:extLst>
          </p:cNvPr>
          <p:cNvPicPr>
            <a:picLocks noChangeAspect="1"/>
          </p:cNvPicPr>
          <p:nvPr/>
        </p:nvPicPr>
        <p:blipFill>
          <a:blip r:embed="rId4"/>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27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89FE4-0C3C-C75D-A3D8-37E7245D2E0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09F9C29-F02B-9891-AA9A-BB2DB73DEEB9}"/>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blue text on a black background&#10;&#10;Description automatically generated">
            <a:extLst>
              <a:ext uri="{FF2B5EF4-FFF2-40B4-BE49-F238E27FC236}">
                <a16:creationId xmlns:a16="http://schemas.microsoft.com/office/drawing/2014/main" id="{C5B8064E-02A7-E216-7D4B-BD0BD530AD58}"/>
              </a:ext>
            </a:extLst>
          </p:cNvPr>
          <p:cNvPicPr>
            <a:picLocks noChangeAspect="1"/>
          </p:cNvPicPr>
          <p:nvPr/>
        </p:nvPicPr>
        <p:blipFill>
          <a:blip r:embed="rId3"/>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BA30F92C-58EC-5C7D-4E66-B6DD59567EC4}"/>
              </a:ext>
            </a:extLst>
          </p:cNvPr>
          <p:cNvSpPr>
            <a:spLocks noGrp="1"/>
          </p:cNvSpPr>
          <p:nvPr>
            <p:ph idx="1"/>
          </p:nvPr>
        </p:nvSpPr>
        <p:spPr>
          <a:xfrm>
            <a:off x="762000" y="1825625"/>
            <a:ext cx="10391422" cy="4351338"/>
          </a:xfrm>
        </p:spPr>
        <p:txBody>
          <a:bodyPr/>
          <a:lstStyle/>
          <a:p>
            <a:pPr marL="0" indent="0" algn="ctr">
              <a:buNone/>
            </a:pPr>
            <a:r>
              <a:rPr lang="en-US" b="1" dirty="0">
                <a:solidFill>
                  <a:srgbClr val="FF0000"/>
                </a:solidFill>
              </a:rPr>
              <a:t>IMPORTANT CONCEPT! </a:t>
            </a:r>
            <a:br>
              <a:rPr lang="en-US" b="1" dirty="0">
                <a:solidFill>
                  <a:srgbClr val="FF0000"/>
                </a:solidFill>
              </a:rPr>
            </a:br>
            <a:br>
              <a:rPr lang="en-US" b="1" dirty="0">
                <a:solidFill>
                  <a:srgbClr val="FF0000"/>
                </a:solidFill>
              </a:rPr>
            </a:br>
            <a:r>
              <a:rPr lang="en-US" dirty="0"/>
              <a:t>Usually in the social sciences we do what is known as “hypothesis testing”; we want to know probability that something would happen by chance. </a:t>
            </a:r>
          </a:p>
        </p:txBody>
      </p:sp>
    </p:spTree>
    <p:extLst>
      <p:ext uri="{BB962C8B-B14F-4D97-AF65-F5344CB8AC3E}">
        <p14:creationId xmlns:p14="http://schemas.microsoft.com/office/powerpoint/2010/main" val="87254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748D8-D3F6-46B1-7C9F-5DC4CB1E1C4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8082097-25A8-3AD1-A354-A8A33C47B36C}"/>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blue text on a black background&#10;&#10;Description automatically generated">
            <a:extLst>
              <a:ext uri="{FF2B5EF4-FFF2-40B4-BE49-F238E27FC236}">
                <a16:creationId xmlns:a16="http://schemas.microsoft.com/office/drawing/2014/main" id="{B49C4A68-1591-03AC-D683-F1F67C2BF71E}"/>
              </a:ext>
            </a:extLst>
          </p:cNvPr>
          <p:cNvPicPr>
            <a:picLocks noChangeAspect="1"/>
          </p:cNvPicPr>
          <p:nvPr/>
        </p:nvPicPr>
        <p:blipFill>
          <a:blip r:embed="rId3"/>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11998033-BBBD-278E-B19D-6C9D6F7DFAA0}"/>
              </a:ext>
            </a:extLst>
          </p:cNvPr>
          <p:cNvSpPr>
            <a:spLocks noGrp="1"/>
          </p:cNvSpPr>
          <p:nvPr>
            <p:ph idx="1"/>
          </p:nvPr>
        </p:nvSpPr>
        <p:spPr>
          <a:xfrm>
            <a:off x="762000" y="1825625"/>
            <a:ext cx="10391422" cy="4351338"/>
          </a:xfrm>
        </p:spPr>
        <p:txBody>
          <a:bodyPr/>
          <a:lstStyle/>
          <a:p>
            <a:pPr marL="0" indent="0" algn="ctr">
              <a:buNone/>
            </a:pPr>
            <a:r>
              <a:rPr lang="en-US" b="1" dirty="0">
                <a:solidFill>
                  <a:srgbClr val="FF0000"/>
                </a:solidFill>
              </a:rPr>
              <a:t>IMPORTANT CONCEPT! </a:t>
            </a:r>
            <a:br>
              <a:rPr lang="en-US" b="1" dirty="0">
                <a:solidFill>
                  <a:srgbClr val="FF0000"/>
                </a:solidFill>
              </a:rPr>
            </a:br>
            <a:br>
              <a:rPr lang="en-US" b="1" dirty="0">
                <a:solidFill>
                  <a:srgbClr val="FF0000"/>
                </a:solidFill>
              </a:rPr>
            </a:br>
            <a:r>
              <a:rPr lang="en-US" dirty="0"/>
              <a:t>But how small must the probability of an event happening by chance be for us to consider it "significant"?</a:t>
            </a:r>
          </a:p>
        </p:txBody>
      </p:sp>
    </p:spTree>
    <p:extLst>
      <p:ext uri="{BB962C8B-B14F-4D97-AF65-F5344CB8AC3E}">
        <p14:creationId xmlns:p14="http://schemas.microsoft.com/office/powerpoint/2010/main" val="2603174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1BC4F-11BA-1E96-07EE-A4AE45BECFD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230DB5C-8B00-76D8-4024-99C9FF4FC78B}"/>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blue text on a black background&#10;&#10;Description automatically generated">
            <a:extLst>
              <a:ext uri="{FF2B5EF4-FFF2-40B4-BE49-F238E27FC236}">
                <a16:creationId xmlns:a16="http://schemas.microsoft.com/office/drawing/2014/main" id="{6C86E51F-C95D-6A80-4D66-1D999CD7C8CD}"/>
              </a:ext>
            </a:extLst>
          </p:cNvPr>
          <p:cNvPicPr>
            <a:picLocks noChangeAspect="1"/>
          </p:cNvPicPr>
          <p:nvPr/>
        </p:nvPicPr>
        <p:blipFill>
          <a:blip r:embed="rId3"/>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552AFB7E-8DD5-D4BE-92DB-49E77D751607}"/>
              </a:ext>
            </a:extLst>
          </p:cNvPr>
          <p:cNvSpPr>
            <a:spLocks noGrp="1"/>
          </p:cNvSpPr>
          <p:nvPr>
            <p:ph idx="1"/>
          </p:nvPr>
        </p:nvSpPr>
        <p:spPr>
          <a:xfrm>
            <a:off x="762000" y="1825625"/>
            <a:ext cx="10391422" cy="4351338"/>
          </a:xfrm>
        </p:spPr>
        <p:txBody>
          <a:bodyPr/>
          <a:lstStyle/>
          <a:p>
            <a:pPr marL="0" indent="0" algn="ctr">
              <a:buNone/>
            </a:pPr>
            <a:r>
              <a:rPr lang="en-US" b="1" dirty="0">
                <a:solidFill>
                  <a:srgbClr val="FF0000"/>
                </a:solidFill>
              </a:rPr>
              <a:t>IMPORTANT CONCEPT! </a:t>
            </a:r>
            <a:br>
              <a:rPr lang="en-US" b="1" dirty="0">
                <a:solidFill>
                  <a:srgbClr val="FF0000"/>
                </a:solidFill>
              </a:rPr>
            </a:br>
            <a:br>
              <a:rPr lang="en-US" b="1" dirty="0">
                <a:solidFill>
                  <a:srgbClr val="FF0000"/>
                </a:solidFill>
              </a:rPr>
            </a:br>
            <a:r>
              <a:rPr lang="en-US" dirty="0"/>
              <a:t>Usually, social scientists say that the probability of something happening by chance has to be less than 5% for it to be considered significant</a:t>
            </a:r>
          </a:p>
        </p:txBody>
      </p:sp>
    </p:spTree>
    <p:extLst>
      <p:ext uri="{BB962C8B-B14F-4D97-AF65-F5344CB8AC3E}">
        <p14:creationId xmlns:p14="http://schemas.microsoft.com/office/powerpoint/2010/main" val="3385851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D6ED-0763-1AFC-5E17-0F392722A02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F903237-9B8D-F002-9A7E-283AAE55525F}"/>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blue text on a black background&#10;&#10;Description automatically generated">
            <a:extLst>
              <a:ext uri="{FF2B5EF4-FFF2-40B4-BE49-F238E27FC236}">
                <a16:creationId xmlns:a16="http://schemas.microsoft.com/office/drawing/2014/main" id="{F3622E57-70D1-3FE6-D2FF-85A3FEA03082}"/>
              </a:ext>
            </a:extLst>
          </p:cNvPr>
          <p:cNvPicPr>
            <a:picLocks noChangeAspect="1"/>
          </p:cNvPicPr>
          <p:nvPr/>
        </p:nvPicPr>
        <p:blipFill>
          <a:blip r:embed="rId3"/>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CBA8B508-33FA-74F6-58F2-09CDDA9D18FF}"/>
              </a:ext>
            </a:extLst>
          </p:cNvPr>
          <p:cNvSpPr>
            <a:spLocks noGrp="1"/>
          </p:cNvSpPr>
          <p:nvPr>
            <p:ph idx="1"/>
          </p:nvPr>
        </p:nvSpPr>
        <p:spPr>
          <a:xfrm>
            <a:off x="762000" y="1825625"/>
            <a:ext cx="10391422" cy="4351338"/>
          </a:xfrm>
        </p:spPr>
        <p:txBody>
          <a:bodyPr/>
          <a:lstStyle/>
          <a:p>
            <a:pPr marL="0" indent="0" algn="ctr">
              <a:buNone/>
            </a:pPr>
            <a:r>
              <a:rPr lang="en-US" b="1" dirty="0">
                <a:solidFill>
                  <a:srgbClr val="FF0000"/>
                </a:solidFill>
              </a:rPr>
              <a:t>IMPORTANT CONCEPT! </a:t>
            </a:r>
            <a:br>
              <a:rPr lang="en-US" b="1" dirty="0">
                <a:solidFill>
                  <a:srgbClr val="FF0000"/>
                </a:solidFill>
              </a:rPr>
            </a:br>
            <a:br>
              <a:rPr lang="en-US" b="1" dirty="0">
                <a:solidFill>
                  <a:srgbClr val="FF0000"/>
                </a:solidFill>
              </a:rPr>
            </a:br>
            <a:r>
              <a:rPr lang="en-US" dirty="0"/>
              <a:t>P &lt; .05!</a:t>
            </a:r>
          </a:p>
        </p:txBody>
      </p:sp>
    </p:spTree>
    <p:extLst>
      <p:ext uri="{BB962C8B-B14F-4D97-AF65-F5344CB8AC3E}">
        <p14:creationId xmlns:p14="http://schemas.microsoft.com/office/powerpoint/2010/main" val="2076462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urfing in the ocean&#10;&#10;Description automatically generated">
            <a:extLst>
              <a:ext uri="{FF2B5EF4-FFF2-40B4-BE49-F238E27FC236}">
                <a16:creationId xmlns:a16="http://schemas.microsoft.com/office/drawing/2014/main" id="{0F670564-8F38-42FC-8CE3-0767D09E0552}"/>
              </a:ext>
            </a:extLst>
          </p:cNvPr>
          <p:cNvPicPr>
            <a:picLocks noChangeAspect="1"/>
          </p:cNvPicPr>
          <p:nvPr/>
        </p:nvPicPr>
        <p:blipFill>
          <a:blip r:embed="rId3"/>
          <a:srcRect t="60425" r="1" b="1"/>
          <a:stretch/>
        </p:blipFill>
        <p:spPr>
          <a:xfrm>
            <a:off x="7434" y="3983637"/>
            <a:ext cx="12192000" cy="2874363"/>
          </a:xfrm>
          <a:prstGeom prst="rect">
            <a:avLst/>
          </a:prstGeom>
          <a:noFill/>
          <a:effectLst>
            <a:softEdge rad="117839"/>
          </a:effectLst>
        </p:spPr>
      </p:pic>
      <p:pic>
        <p:nvPicPr>
          <p:cNvPr id="9" name="Picture 8" descr="A blue text on a black background&#10;&#10;Description automatically generated">
            <a:extLst>
              <a:ext uri="{FF2B5EF4-FFF2-40B4-BE49-F238E27FC236}">
                <a16:creationId xmlns:a16="http://schemas.microsoft.com/office/drawing/2014/main" id="{44BA4520-46EB-3230-4B75-3776C8A9F557}"/>
              </a:ext>
            </a:extLst>
          </p:cNvPr>
          <p:cNvPicPr>
            <a:picLocks noChangeAspect="1"/>
          </p:cNvPicPr>
          <p:nvPr/>
        </p:nvPicPr>
        <p:blipFill>
          <a:blip r:embed="rId4"/>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7A07B2B-D961-DADF-1FB3-ADD8264B4821}"/>
              </a:ext>
            </a:extLst>
          </p:cNvPr>
          <p:cNvSpPr txBox="1"/>
          <p:nvPr/>
        </p:nvSpPr>
        <p:spPr>
          <a:xfrm>
            <a:off x="2167466" y="1448985"/>
            <a:ext cx="7857067" cy="1446550"/>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rPr>
              <a:t>Overview of Common Statistical Tests</a:t>
            </a:r>
          </a:p>
        </p:txBody>
      </p:sp>
    </p:spTree>
    <p:extLst>
      <p:ext uri="{BB962C8B-B14F-4D97-AF65-F5344CB8AC3E}">
        <p14:creationId xmlns:p14="http://schemas.microsoft.com/office/powerpoint/2010/main" val="130049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E3283F-B58C-B06F-B5CC-97F1C9A79F38}"/>
              </a:ext>
            </a:extLst>
          </p:cNvPr>
          <p:cNvSpPr txBox="1"/>
          <p:nvPr/>
        </p:nvSpPr>
        <p:spPr>
          <a:xfrm>
            <a:off x="4257040" y="457200"/>
            <a:ext cx="3484880" cy="715089"/>
          </a:xfrm>
          <a:prstGeom prst="roundRect">
            <a:avLst/>
          </a:prstGeom>
          <a:solidFill>
            <a:schemeClr val="accent6">
              <a:lumMod val="75000"/>
            </a:schemeClr>
          </a:solidFill>
        </p:spPr>
        <p:txBody>
          <a:bodyPr wrap="square" rtlCol="0">
            <a:spAutoFit/>
          </a:bodyPr>
          <a:lstStyle/>
          <a:p>
            <a:pPr algn="ctr"/>
            <a:r>
              <a:rPr lang="en-US" b="1">
                <a:solidFill>
                  <a:schemeClr val="bg1"/>
                </a:solidFill>
                <a:latin typeface="Avenir Book" panose="02000503020000020003" pitchFamily="2" charset="0"/>
              </a:rPr>
              <a:t>Is my data continuous or categorical? </a:t>
            </a:r>
            <a:endParaRPr lang="en-US" b="1" dirty="0">
              <a:solidFill>
                <a:schemeClr val="bg1"/>
              </a:solidFill>
              <a:latin typeface="Avenir Book" panose="02000503020000020003" pitchFamily="2" charset="0"/>
            </a:endParaRPr>
          </a:p>
        </p:txBody>
      </p:sp>
      <p:sp>
        <p:nvSpPr>
          <p:cNvPr id="24" name="TextBox 23">
            <a:extLst>
              <a:ext uri="{FF2B5EF4-FFF2-40B4-BE49-F238E27FC236}">
                <a16:creationId xmlns:a16="http://schemas.microsoft.com/office/drawing/2014/main" id="{19C1686D-3E15-94B5-8113-DC036D240F91}"/>
              </a:ext>
            </a:extLst>
          </p:cNvPr>
          <p:cNvSpPr txBox="1"/>
          <p:nvPr/>
        </p:nvSpPr>
        <p:spPr>
          <a:xfrm>
            <a:off x="6383020" y="2865596"/>
            <a:ext cx="1724660" cy="817245"/>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Goodness of Fit Test</a:t>
            </a:r>
          </a:p>
        </p:txBody>
      </p:sp>
      <p:grpSp>
        <p:nvGrpSpPr>
          <p:cNvPr id="3" name="Group 2">
            <a:extLst>
              <a:ext uri="{FF2B5EF4-FFF2-40B4-BE49-F238E27FC236}">
                <a16:creationId xmlns:a16="http://schemas.microsoft.com/office/drawing/2014/main" id="{3CE69B61-7554-6BE4-875B-24943144850E}"/>
              </a:ext>
            </a:extLst>
          </p:cNvPr>
          <p:cNvGrpSpPr/>
          <p:nvPr/>
        </p:nvGrpSpPr>
        <p:grpSpPr>
          <a:xfrm>
            <a:off x="6885096" y="814745"/>
            <a:ext cx="5159584" cy="2628383"/>
            <a:chOff x="6885096" y="814745"/>
            <a:chExt cx="5159584" cy="2628383"/>
          </a:xfrm>
        </p:grpSpPr>
        <p:cxnSp>
          <p:nvCxnSpPr>
            <p:cNvPr id="30" name="Straight Arrow Connector 29">
              <a:extLst>
                <a:ext uri="{FF2B5EF4-FFF2-40B4-BE49-F238E27FC236}">
                  <a16:creationId xmlns:a16="http://schemas.microsoft.com/office/drawing/2014/main" id="{B8FF8412-E60B-CE58-028E-6D1335D8FFBF}"/>
                </a:ext>
              </a:extLst>
            </p:cNvPr>
            <p:cNvCxnSpPr>
              <a:cxnSpLocks/>
            </p:cNvCxnSpPr>
            <p:nvPr/>
          </p:nvCxnSpPr>
          <p:spPr>
            <a:xfrm>
              <a:off x="9213296" y="2181591"/>
              <a:ext cx="0" cy="68265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4A2A905-EA03-ADB6-076A-0D1C890D1485}"/>
                </a:ext>
              </a:extLst>
            </p:cNvPr>
            <p:cNvCxnSpPr>
              <a:cxnSpLocks/>
              <a:stCxn id="9" idx="3"/>
              <a:endCxn id="11" idx="0"/>
            </p:cNvCxnSpPr>
            <p:nvPr/>
          </p:nvCxnSpPr>
          <p:spPr>
            <a:xfrm>
              <a:off x="7741920" y="814745"/>
              <a:ext cx="1468120" cy="953095"/>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2B6192F-9889-CF2D-7534-D21192CF0EA3}"/>
                </a:ext>
              </a:extLst>
            </p:cNvPr>
            <p:cNvSpPr txBox="1"/>
            <p:nvPr/>
          </p:nvSpPr>
          <p:spPr>
            <a:xfrm>
              <a:off x="7467600" y="1767840"/>
              <a:ext cx="3484880" cy="715089"/>
            </a:xfrm>
            <a:prstGeom prst="roundRect">
              <a:avLst/>
            </a:prstGeom>
            <a:solidFill>
              <a:schemeClr val="accent5">
                <a:lumMod val="75000"/>
              </a:schemeClr>
            </a:solidFill>
          </p:spPr>
          <p:txBody>
            <a:bodyPr wrap="square" rtlCol="0">
              <a:spAutoFit/>
            </a:bodyPr>
            <a:lstStyle/>
            <a:p>
              <a:pPr algn="ctr"/>
              <a:r>
                <a:rPr lang="en-US" b="1">
                  <a:solidFill>
                    <a:schemeClr val="bg1"/>
                  </a:solidFill>
                  <a:latin typeface="Avenir Book" panose="02000503020000020003" pitchFamily="2" charset="0"/>
                </a:rPr>
                <a:t>How many variables am I comparing?</a:t>
              </a:r>
              <a:endParaRPr lang="en-US" b="1" dirty="0">
                <a:solidFill>
                  <a:schemeClr val="bg1"/>
                </a:solidFill>
                <a:latin typeface="Avenir Book" panose="02000503020000020003" pitchFamily="2" charset="0"/>
              </a:endParaRPr>
            </a:p>
          </p:txBody>
        </p:sp>
        <p:sp>
          <p:nvSpPr>
            <p:cNvPr id="18" name="TextBox 17">
              <a:extLst>
                <a:ext uri="{FF2B5EF4-FFF2-40B4-BE49-F238E27FC236}">
                  <a16:creationId xmlns:a16="http://schemas.microsoft.com/office/drawing/2014/main" id="{7443712C-F50F-AA5B-4947-77D69BC76189}"/>
                </a:ext>
              </a:extLst>
            </p:cNvPr>
            <p:cNvSpPr txBox="1"/>
            <p:nvPr/>
          </p:nvSpPr>
          <p:spPr>
            <a:xfrm>
              <a:off x="8525397" y="987623"/>
              <a:ext cx="1418978" cy="369332"/>
            </a:xfrm>
            <a:prstGeom prst="rect">
              <a:avLst/>
            </a:prstGeom>
            <a:noFill/>
          </p:spPr>
          <p:txBody>
            <a:bodyPr wrap="none" rtlCol="0">
              <a:spAutoFit/>
            </a:bodyPr>
            <a:lstStyle/>
            <a:p>
              <a:r>
                <a:rPr lang="en-US" b="1" dirty="0">
                  <a:latin typeface="Avenir Book" panose="02000503020000020003" pitchFamily="2" charset="0"/>
                </a:rPr>
                <a:t>Categorical</a:t>
              </a:r>
            </a:p>
          </p:txBody>
        </p:sp>
        <p:sp>
          <p:nvSpPr>
            <p:cNvPr id="22" name="TextBox 21">
              <a:extLst>
                <a:ext uri="{FF2B5EF4-FFF2-40B4-BE49-F238E27FC236}">
                  <a16:creationId xmlns:a16="http://schemas.microsoft.com/office/drawing/2014/main" id="{BC5FE3CA-032C-7E49-85D1-3F48583F07DB}"/>
                </a:ext>
              </a:extLst>
            </p:cNvPr>
            <p:cNvSpPr txBox="1"/>
            <p:nvPr/>
          </p:nvSpPr>
          <p:spPr>
            <a:xfrm>
              <a:off x="8351520" y="2864246"/>
              <a:ext cx="1724660" cy="578882"/>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Test of Association </a:t>
              </a:r>
            </a:p>
          </p:txBody>
        </p:sp>
        <p:sp>
          <p:nvSpPr>
            <p:cNvPr id="25" name="TextBox 24">
              <a:extLst>
                <a:ext uri="{FF2B5EF4-FFF2-40B4-BE49-F238E27FC236}">
                  <a16:creationId xmlns:a16="http://schemas.microsoft.com/office/drawing/2014/main" id="{BC87B7E5-E718-3207-913E-451920BDDD4F}"/>
                </a:ext>
              </a:extLst>
            </p:cNvPr>
            <p:cNvSpPr txBox="1"/>
            <p:nvPr/>
          </p:nvSpPr>
          <p:spPr>
            <a:xfrm>
              <a:off x="10320020" y="2864245"/>
              <a:ext cx="1724660" cy="578882"/>
            </a:xfrm>
            <a:prstGeom prst="roundRect">
              <a:avLst/>
            </a:prstGeom>
            <a:solidFill>
              <a:schemeClr val="accent5">
                <a:lumMod val="20000"/>
                <a:lumOff val="80000"/>
              </a:schemeClr>
            </a:solidFill>
          </p:spPr>
          <p:txBody>
            <a:bodyPr wrap="square" rtlCol="0">
              <a:spAutoFit/>
            </a:bodyPr>
            <a:lstStyle/>
            <a:p>
              <a:pPr algn="ctr"/>
              <a:r>
                <a:rPr lang="en-US" sz="1400" b="1">
                  <a:solidFill>
                    <a:schemeClr val="accent5"/>
                  </a:solidFill>
                  <a:latin typeface="Avenir Book" panose="02000503020000020003" pitchFamily="2" charset="0"/>
                </a:rPr>
                <a:t>Logistic Regression</a:t>
              </a:r>
              <a:endParaRPr lang="en-US" sz="1400" b="1" dirty="0">
                <a:solidFill>
                  <a:schemeClr val="accent5"/>
                </a:solidFill>
                <a:latin typeface="Avenir Book" panose="02000503020000020003" pitchFamily="2" charset="0"/>
              </a:endParaRPr>
            </a:p>
          </p:txBody>
        </p:sp>
        <p:cxnSp>
          <p:nvCxnSpPr>
            <p:cNvPr id="32" name="Straight Arrow Connector 31">
              <a:extLst>
                <a:ext uri="{FF2B5EF4-FFF2-40B4-BE49-F238E27FC236}">
                  <a16:creationId xmlns:a16="http://schemas.microsoft.com/office/drawing/2014/main" id="{BD9DF7D6-D28F-06B0-B538-4123299823EE}"/>
                </a:ext>
              </a:extLst>
            </p:cNvPr>
            <p:cNvCxnSpPr>
              <a:cxnSpLocks/>
              <a:endCxn id="25" idx="0"/>
            </p:cNvCxnSpPr>
            <p:nvPr/>
          </p:nvCxnSpPr>
          <p:spPr>
            <a:xfrm>
              <a:off x="10615376" y="2227355"/>
              <a:ext cx="566974" cy="63689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0BAA228-5B15-B013-1F81-7BFAACE3730B}"/>
                </a:ext>
              </a:extLst>
            </p:cNvPr>
            <p:cNvSpPr txBox="1"/>
            <p:nvPr/>
          </p:nvSpPr>
          <p:spPr>
            <a:xfrm>
              <a:off x="6885096" y="2482541"/>
              <a:ext cx="312906" cy="369332"/>
            </a:xfrm>
            <a:prstGeom prst="rect">
              <a:avLst/>
            </a:prstGeom>
            <a:noFill/>
          </p:spPr>
          <p:txBody>
            <a:bodyPr wrap="none" rtlCol="0">
              <a:spAutoFit/>
            </a:bodyPr>
            <a:lstStyle/>
            <a:p>
              <a:r>
                <a:rPr lang="en-US">
                  <a:latin typeface="Avenir Book" panose="02000503020000020003" pitchFamily="2" charset="0"/>
                </a:rPr>
                <a:t>1</a:t>
              </a:r>
              <a:endParaRPr lang="en-US" dirty="0">
                <a:latin typeface="Avenir Book" panose="02000503020000020003" pitchFamily="2" charset="0"/>
              </a:endParaRPr>
            </a:p>
          </p:txBody>
        </p:sp>
        <p:sp>
          <p:nvSpPr>
            <p:cNvPr id="35" name="TextBox 34">
              <a:extLst>
                <a:ext uri="{FF2B5EF4-FFF2-40B4-BE49-F238E27FC236}">
                  <a16:creationId xmlns:a16="http://schemas.microsoft.com/office/drawing/2014/main" id="{FF0CA59E-D17D-8D81-9F7E-C8445B850D84}"/>
                </a:ext>
              </a:extLst>
            </p:cNvPr>
            <p:cNvSpPr txBox="1"/>
            <p:nvPr/>
          </p:nvSpPr>
          <p:spPr>
            <a:xfrm>
              <a:off x="8820818" y="2482929"/>
              <a:ext cx="312906" cy="369332"/>
            </a:xfrm>
            <a:prstGeom prst="rect">
              <a:avLst/>
            </a:prstGeom>
            <a:noFill/>
          </p:spPr>
          <p:txBody>
            <a:bodyPr wrap="none" rtlCol="0">
              <a:spAutoFit/>
            </a:bodyPr>
            <a:lstStyle/>
            <a:p>
              <a:r>
                <a:rPr lang="en-US">
                  <a:latin typeface="Avenir Book" panose="02000503020000020003" pitchFamily="2" charset="0"/>
                </a:rPr>
                <a:t>2</a:t>
              </a:r>
              <a:endParaRPr lang="en-US" dirty="0">
                <a:latin typeface="Avenir Book" panose="02000503020000020003" pitchFamily="2" charset="0"/>
              </a:endParaRPr>
            </a:p>
          </p:txBody>
        </p:sp>
        <p:sp>
          <p:nvSpPr>
            <p:cNvPr id="36" name="TextBox 35">
              <a:extLst>
                <a:ext uri="{FF2B5EF4-FFF2-40B4-BE49-F238E27FC236}">
                  <a16:creationId xmlns:a16="http://schemas.microsoft.com/office/drawing/2014/main" id="{92D6EE1E-20CB-57A5-6156-09BCA654E316}"/>
                </a:ext>
              </a:extLst>
            </p:cNvPr>
            <p:cNvSpPr txBox="1"/>
            <p:nvPr/>
          </p:nvSpPr>
          <p:spPr>
            <a:xfrm>
              <a:off x="10464236" y="2482541"/>
              <a:ext cx="516900" cy="369332"/>
            </a:xfrm>
            <a:prstGeom prst="rect">
              <a:avLst/>
            </a:prstGeom>
            <a:noFill/>
          </p:spPr>
          <p:txBody>
            <a:bodyPr wrap="square" rtlCol="0">
              <a:spAutoFit/>
            </a:bodyPr>
            <a:lstStyle/>
            <a:p>
              <a:r>
                <a:rPr lang="en-US">
                  <a:latin typeface="Avenir Book" panose="02000503020000020003" pitchFamily="2" charset="0"/>
                </a:rPr>
                <a:t>3+</a:t>
              </a:r>
              <a:endParaRPr lang="en-US" dirty="0">
                <a:latin typeface="Avenir Book" panose="02000503020000020003" pitchFamily="2" charset="0"/>
              </a:endParaRPr>
            </a:p>
          </p:txBody>
        </p:sp>
        <p:cxnSp>
          <p:nvCxnSpPr>
            <p:cNvPr id="43" name="Straight Arrow Connector 42">
              <a:extLst>
                <a:ext uri="{FF2B5EF4-FFF2-40B4-BE49-F238E27FC236}">
                  <a16:creationId xmlns:a16="http://schemas.microsoft.com/office/drawing/2014/main" id="{F559BCAD-FE62-A1B1-3EB8-36D01690F577}"/>
                </a:ext>
              </a:extLst>
            </p:cNvPr>
            <p:cNvCxnSpPr>
              <a:cxnSpLocks/>
            </p:cNvCxnSpPr>
            <p:nvPr/>
          </p:nvCxnSpPr>
          <p:spPr>
            <a:xfrm flipH="1">
              <a:off x="7314647" y="2312529"/>
              <a:ext cx="496570" cy="53934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C872F009-537A-63C6-FA48-F78CB2B79E3B}"/>
              </a:ext>
            </a:extLst>
          </p:cNvPr>
          <p:cNvGrpSpPr/>
          <p:nvPr/>
        </p:nvGrpSpPr>
        <p:grpSpPr>
          <a:xfrm>
            <a:off x="4120101" y="2855969"/>
            <a:ext cx="2551210" cy="1506151"/>
            <a:chOff x="4120101" y="2855969"/>
            <a:chExt cx="2551210" cy="1506151"/>
          </a:xfrm>
        </p:grpSpPr>
        <p:cxnSp>
          <p:nvCxnSpPr>
            <p:cNvPr id="46" name="Straight Arrow Connector 45">
              <a:extLst>
                <a:ext uri="{FF2B5EF4-FFF2-40B4-BE49-F238E27FC236}">
                  <a16:creationId xmlns:a16="http://schemas.microsoft.com/office/drawing/2014/main" id="{19A7148E-5A42-4DCB-4E5F-EE7FA10A013A}"/>
                </a:ext>
              </a:extLst>
            </p:cNvPr>
            <p:cNvCxnSpPr>
              <a:cxnSpLocks/>
              <a:endCxn id="45" idx="0"/>
            </p:cNvCxnSpPr>
            <p:nvPr/>
          </p:nvCxnSpPr>
          <p:spPr>
            <a:xfrm>
              <a:off x="4836600" y="2855969"/>
              <a:ext cx="972381" cy="92726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D7112E4-83E9-5FAF-611D-CD764B2384A4}"/>
                </a:ext>
              </a:extLst>
            </p:cNvPr>
            <p:cNvSpPr txBox="1"/>
            <p:nvPr/>
          </p:nvSpPr>
          <p:spPr>
            <a:xfrm>
              <a:off x="4946651" y="3783238"/>
              <a:ext cx="1724660"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Groups? </a:t>
              </a:r>
              <a:endParaRPr lang="en-US" sz="1400" b="1" dirty="0">
                <a:solidFill>
                  <a:schemeClr val="bg1"/>
                </a:solidFill>
                <a:latin typeface="Avenir Book" panose="02000503020000020003" pitchFamily="2" charset="0"/>
              </a:endParaRPr>
            </a:p>
          </p:txBody>
        </p:sp>
        <p:sp>
          <p:nvSpPr>
            <p:cNvPr id="48" name="TextBox 47">
              <a:extLst>
                <a:ext uri="{FF2B5EF4-FFF2-40B4-BE49-F238E27FC236}">
                  <a16:creationId xmlns:a16="http://schemas.microsoft.com/office/drawing/2014/main" id="{37F72AFE-EAB3-0138-372C-5283FF5958DE}"/>
                </a:ext>
              </a:extLst>
            </p:cNvPr>
            <p:cNvSpPr txBox="1"/>
            <p:nvPr/>
          </p:nvSpPr>
          <p:spPr>
            <a:xfrm>
              <a:off x="4120101" y="3208943"/>
              <a:ext cx="1205783" cy="430887"/>
            </a:xfrm>
            <a:prstGeom prst="rect">
              <a:avLst/>
            </a:prstGeom>
            <a:noFill/>
          </p:spPr>
          <p:txBody>
            <a:bodyPr wrap="square" rtlCol="0">
              <a:spAutoFit/>
            </a:bodyPr>
            <a:lstStyle/>
            <a:p>
              <a:pPr algn="ctr"/>
              <a:r>
                <a:rPr lang="en-US" sz="1100" dirty="0">
                  <a:latin typeface="Avenir Book" panose="02000503020000020003" pitchFamily="2" charset="0"/>
                </a:rPr>
                <a:t>Differences Between Means</a:t>
              </a:r>
            </a:p>
          </p:txBody>
        </p:sp>
      </p:grpSp>
      <p:grpSp>
        <p:nvGrpSpPr>
          <p:cNvPr id="4" name="Group 3">
            <a:extLst>
              <a:ext uri="{FF2B5EF4-FFF2-40B4-BE49-F238E27FC236}">
                <a16:creationId xmlns:a16="http://schemas.microsoft.com/office/drawing/2014/main" id="{543B1D3C-CB8F-7F64-1B32-1402D2E4934F}"/>
              </a:ext>
            </a:extLst>
          </p:cNvPr>
          <p:cNvGrpSpPr/>
          <p:nvPr/>
        </p:nvGrpSpPr>
        <p:grpSpPr>
          <a:xfrm>
            <a:off x="540353" y="2185092"/>
            <a:ext cx="1724660" cy="869163"/>
            <a:chOff x="540353" y="2185092"/>
            <a:chExt cx="1724660" cy="869163"/>
          </a:xfrm>
        </p:grpSpPr>
        <p:cxnSp>
          <p:nvCxnSpPr>
            <p:cNvPr id="26" name="Straight Arrow Connector 25">
              <a:extLst>
                <a:ext uri="{FF2B5EF4-FFF2-40B4-BE49-F238E27FC236}">
                  <a16:creationId xmlns:a16="http://schemas.microsoft.com/office/drawing/2014/main" id="{EC5136F0-D00B-9B9C-FDED-61FE08FC344F}"/>
                </a:ext>
              </a:extLst>
            </p:cNvPr>
            <p:cNvCxnSpPr>
              <a:cxnSpLocks/>
            </p:cNvCxnSpPr>
            <p:nvPr/>
          </p:nvCxnSpPr>
          <p:spPr>
            <a:xfrm flipH="1">
              <a:off x="1179272" y="2185092"/>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7B119C54-4CA0-92EC-AF27-3CCCE55EB843}"/>
                </a:ext>
              </a:extLst>
            </p:cNvPr>
            <p:cNvSpPr txBox="1"/>
            <p:nvPr/>
          </p:nvSpPr>
          <p:spPr>
            <a:xfrm>
              <a:off x="540353" y="2713736"/>
              <a:ext cx="1724660" cy="340519"/>
            </a:xfrm>
            <a:prstGeom prst="roundRect">
              <a:avLst/>
            </a:prstGeom>
            <a:solidFill>
              <a:schemeClr val="accent2">
                <a:lumMod val="60000"/>
                <a:lumOff val="40000"/>
              </a:schemeClr>
            </a:solidFill>
          </p:spPr>
          <p:txBody>
            <a:bodyPr wrap="square" rtlCol="0">
              <a:spAutoFit/>
            </a:bodyPr>
            <a:lstStyle/>
            <a:p>
              <a:pPr algn="ctr"/>
              <a:r>
                <a:rPr lang="en-US" sz="1400" b="1" dirty="0">
                  <a:solidFill>
                    <a:schemeClr val="bg1"/>
                  </a:solidFill>
                  <a:latin typeface="Avenir Book" panose="02000503020000020003" pitchFamily="2" charset="0"/>
                </a:rPr>
                <a:t>One sample t-test</a:t>
              </a:r>
            </a:p>
          </p:txBody>
        </p:sp>
        <p:sp>
          <p:nvSpPr>
            <p:cNvPr id="53" name="TextBox 52">
              <a:extLst>
                <a:ext uri="{FF2B5EF4-FFF2-40B4-BE49-F238E27FC236}">
                  <a16:creationId xmlns:a16="http://schemas.microsoft.com/office/drawing/2014/main" id="{95DC0F01-ADD1-DC25-E82B-B855CF7CCB02}"/>
                </a:ext>
              </a:extLst>
            </p:cNvPr>
            <p:cNvSpPr txBox="1"/>
            <p:nvPr/>
          </p:nvSpPr>
          <p:spPr>
            <a:xfrm>
              <a:off x="624370" y="2390494"/>
              <a:ext cx="669297" cy="261610"/>
            </a:xfrm>
            <a:prstGeom prst="rect">
              <a:avLst/>
            </a:prstGeom>
            <a:noFill/>
          </p:spPr>
          <p:txBody>
            <a:bodyPr wrap="square" rtlCol="0">
              <a:spAutoFit/>
            </a:bodyPr>
            <a:lstStyle/>
            <a:p>
              <a:pPr algn="ctr"/>
              <a:r>
                <a:rPr lang="en-US" sz="1100" dirty="0">
                  <a:latin typeface="Avenir Book" panose="02000503020000020003" pitchFamily="2" charset="0"/>
                </a:rPr>
                <a:t>1</a:t>
              </a:r>
            </a:p>
          </p:txBody>
        </p:sp>
      </p:grpSp>
      <p:grpSp>
        <p:nvGrpSpPr>
          <p:cNvPr id="6" name="Group 5">
            <a:extLst>
              <a:ext uri="{FF2B5EF4-FFF2-40B4-BE49-F238E27FC236}">
                <a16:creationId xmlns:a16="http://schemas.microsoft.com/office/drawing/2014/main" id="{F8D82EDF-6F8E-1549-B6A3-DB630F8A1C2E}"/>
              </a:ext>
            </a:extLst>
          </p:cNvPr>
          <p:cNvGrpSpPr/>
          <p:nvPr/>
        </p:nvGrpSpPr>
        <p:grpSpPr>
          <a:xfrm>
            <a:off x="3448198" y="2177893"/>
            <a:ext cx="1828099" cy="898195"/>
            <a:chOff x="3448198" y="2177893"/>
            <a:chExt cx="1828099" cy="898195"/>
          </a:xfrm>
        </p:grpSpPr>
        <p:sp>
          <p:nvSpPr>
            <p:cNvPr id="41" name="TextBox 40">
              <a:extLst>
                <a:ext uri="{FF2B5EF4-FFF2-40B4-BE49-F238E27FC236}">
                  <a16:creationId xmlns:a16="http://schemas.microsoft.com/office/drawing/2014/main" id="{24164CFA-A2D0-93B2-BE9B-C874A3F568DE}"/>
                </a:ext>
              </a:extLst>
            </p:cNvPr>
            <p:cNvSpPr txBox="1"/>
            <p:nvPr/>
          </p:nvSpPr>
          <p:spPr>
            <a:xfrm>
              <a:off x="3551637" y="2735569"/>
              <a:ext cx="1724660" cy="340519"/>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Type of Question</a:t>
              </a:r>
            </a:p>
          </p:txBody>
        </p:sp>
        <p:cxnSp>
          <p:nvCxnSpPr>
            <p:cNvPr id="44" name="Straight Arrow Connector 43">
              <a:extLst>
                <a:ext uri="{FF2B5EF4-FFF2-40B4-BE49-F238E27FC236}">
                  <a16:creationId xmlns:a16="http://schemas.microsoft.com/office/drawing/2014/main" id="{033082FC-A671-4230-465F-DCA324A57193}"/>
                </a:ext>
              </a:extLst>
            </p:cNvPr>
            <p:cNvCxnSpPr>
              <a:cxnSpLocks/>
            </p:cNvCxnSpPr>
            <p:nvPr/>
          </p:nvCxnSpPr>
          <p:spPr>
            <a:xfrm>
              <a:off x="3969101" y="2177893"/>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D323C97B-48CD-3009-AD66-5D0353F3D9B6}"/>
                </a:ext>
              </a:extLst>
            </p:cNvPr>
            <p:cNvSpPr txBox="1"/>
            <p:nvPr/>
          </p:nvSpPr>
          <p:spPr>
            <a:xfrm>
              <a:off x="3448198" y="2444703"/>
              <a:ext cx="735340"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7" name="Group 6">
            <a:extLst>
              <a:ext uri="{FF2B5EF4-FFF2-40B4-BE49-F238E27FC236}">
                <a16:creationId xmlns:a16="http://schemas.microsoft.com/office/drawing/2014/main" id="{A755627B-86C8-43F0-760F-A7AADC686891}"/>
              </a:ext>
            </a:extLst>
          </p:cNvPr>
          <p:cNvGrpSpPr/>
          <p:nvPr/>
        </p:nvGrpSpPr>
        <p:grpSpPr>
          <a:xfrm>
            <a:off x="773856" y="3022881"/>
            <a:ext cx="3720674" cy="2148723"/>
            <a:chOff x="773856" y="3022881"/>
            <a:chExt cx="3720674" cy="2148723"/>
          </a:xfrm>
        </p:grpSpPr>
        <p:sp>
          <p:nvSpPr>
            <p:cNvPr id="49" name="TextBox 48">
              <a:extLst>
                <a:ext uri="{FF2B5EF4-FFF2-40B4-BE49-F238E27FC236}">
                  <a16:creationId xmlns:a16="http://schemas.microsoft.com/office/drawing/2014/main" id="{9D52BD2C-CF59-CFF1-2CB4-6EDF0031473D}"/>
                </a:ext>
              </a:extLst>
            </p:cNvPr>
            <p:cNvSpPr txBox="1"/>
            <p:nvPr/>
          </p:nvSpPr>
          <p:spPr>
            <a:xfrm>
              <a:off x="2053037" y="3472558"/>
              <a:ext cx="1724660" cy="817245"/>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have an independent variable?</a:t>
              </a:r>
            </a:p>
          </p:txBody>
        </p:sp>
        <p:cxnSp>
          <p:nvCxnSpPr>
            <p:cNvPr id="50" name="Straight Arrow Connector 49">
              <a:extLst>
                <a:ext uri="{FF2B5EF4-FFF2-40B4-BE49-F238E27FC236}">
                  <a16:creationId xmlns:a16="http://schemas.microsoft.com/office/drawing/2014/main" id="{4DBDD4AA-B747-17A8-51D2-E47FB80D9BC9}"/>
                </a:ext>
              </a:extLst>
            </p:cNvPr>
            <p:cNvCxnSpPr>
              <a:cxnSpLocks/>
              <a:endCxn id="49" idx="0"/>
            </p:cNvCxnSpPr>
            <p:nvPr/>
          </p:nvCxnSpPr>
          <p:spPr>
            <a:xfrm flipH="1">
              <a:off x="2915367" y="3038829"/>
              <a:ext cx="1077179" cy="43372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168BF9C5-02A2-55F3-03FF-0AEB9E8866C1}"/>
                </a:ext>
              </a:extLst>
            </p:cNvPr>
            <p:cNvSpPr txBox="1"/>
            <p:nvPr/>
          </p:nvSpPr>
          <p:spPr>
            <a:xfrm>
              <a:off x="2467358" y="3022881"/>
              <a:ext cx="1205783" cy="261610"/>
            </a:xfrm>
            <a:prstGeom prst="rect">
              <a:avLst/>
            </a:prstGeom>
            <a:noFill/>
          </p:spPr>
          <p:txBody>
            <a:bodyPr wrap="square" rtlCol="0">
              <a:spAutoFit/>
            </a:bodyPr>
            <a:lstStyle/>
            <a:p>
              <a:pPr algn="ctr"/>
              <a:r>
                <a:rPr lang="en-US" sz="1100">
                  <a:latin typeface="Avenir Book" panose="02000503020000020003" pitchFamily="2" charset="0"/>
                </a:rPr>
                <a:t>Relationships</a:t>
              </a:r>
              <a:endParaRPr lang="en-US" sz="1100" dirty="0">
                <a:latin typeface="Avenir Book" panose="02000503020000020003" pitchFamily="2" charset="0"/>
              </a:endParaRPr>
            </a:p>
          </p:txBody>
        </p:sp>
        <p:sp>
          <p:nvSpPr>
            <p:cNvPr id="55" name="TextBox 54">
              <a:extLst>
                <a:ext uri="{FF2B5EF4-FFF2-40B4-BE49-F238E27FC236}">
                  <a16:creationId xmlns:a16="http://schemas.microsoft.com/office/drawing/2014/main" id="{98B02DBF-4A49-384D-2EED-687333E1545D}"/>
                </a:ext>
              </a:extLst>
            </p:cNvPr>
            <p:cNvSpPr txBox="1"/>
            <p:nvPr/>
          </p:nvSpPr>
          <p:spPr>
            <a:xfrm>
              <a:off x="773856" y="4831085"/>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Regression</a:t>
              </a:r>
            </a:p>
          </p:txBody>
        </p:sp>
        <p:sp>
          <p:nvSpPr>
            <p:cNvPr id="56" name="TextBox 55">
              <a:extLst>
                <a:ext uri="{FF2B5EF4-FFF2-40B4-BE49-F238E27FC236}">
                  <a16:creationId xmlns:a16="http://schemas.microsoft.com/office/drawing/2014/main" id="{218B2F3B-CC84-D3B1-24ED-3AAC714DD209}"/>
                </a:ext>
              </a:extLst>
            </p:cNvPr>
            <p:cNvSpPr txBox="1"/>
            <p:nvPr/>
          </p:nvSpPr>
          <p:spPr>
            <a:xfrm>
              <a:off x="2769870" y="4819057"/>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Correlation</a:t>
              </a:r>
            </a:p>
          </p:txBody>
        </p:sp>
        <p:cxnSp>
          <p:nvCxnSpPr>
            <p:cNvPr id="57" name="Straight Arrow Connector 56">
              <a:extLst>
                <a:ext uri="{FF2B5EF4-FFF2-40B4-BE49-F238E27FC236}">
                  <a16:creationId xmlns:a16="http://schemas.microsoft.com/office/drawing/2014/main" id="{F13FB752-AE42-4150-98ED-FD351918599D}"/>
                </a:ext>
              </a:extLst>
            </p:cNvPr>
            <p:cNvCxnSpPr>
              <a:cxnSpLocks/>
              <a:endCxn id="55" idx="0"/>
            </p:cNvCxnSpPr>
            <p:nvPr/>
          </p:nvCxnSpPr>
          <p:spPr>
            <a:xfrm flipH="1">
              <a:off x="1636186" y="4158911"/>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4AEF3694-8D8B-ECA9-20CB-E2FB7FA2C57C}"/>
                </a:ext>
              </a:extLst>
            </p:cNvPr>
            <p:cNvCxnSpPr>
              <a:cxnSpLocks/>
              <a:endCxn id="56" idx="0"/>
            </p:cNvCxnSpPr>
            <p:nvPr/>
          </p:nvCxnSpPr>
          <p:spPr>
            <a:xfrm>
              <a:off x="3148687" y="4212224"/>
              <a:ext cx="483513" cy="60683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C3FCED9B-81AD-47CC-D4AE-414636743107}"/>
                </a:ext>
              </a:extLst>
            </p:cNvPr>
            <p:cNvSpPr txBox="1"/>
            <p:nvPr/>
          </p:nvSpPr>
          <p:spPr>
            <a:xfrm>
              <a:off x="902678" y="4384835"/>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66" name="TextBox 65">
              <a:extLst>
                <a:ext uri="{FF2B5EF4-FFF2-40B4-BE49-F238E27FC236}">
                  <a16:creationId xmlns:a16="http://schemas.microsoft.com/office/drawing/2014/main" id="{FD7B323D-8610-3040-A845-1934D0CD3593}"/>
                </a:ext>
              </a:extLst>
            </p:cNvPr>
            <p:cNvSpPr txBox="1"/>
            <p:nvPr/>
          </p:nvSpPr>
          <p:spPr>
            <a:xfrm>
              <a:off x="2498516" y="4424663"/>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grpSp>
      <p:grpSp>
        <p:nvGrpSpPr>
          <p:cNvPr id="10" name="Group 9">
            <a:extLst>
              <a:ext uri="{FF2B5EF4-FFF2-40B4-BE49-F238E27FC236}">
                <a16:creationId xmlns:a16="http://schemas.microsoft.com/office/drawing/2014/main" id="{DFB1DC9B-BE20-2D95-5A3F-C0B8C1FACA68}"/>
              </a:ext>
            </a:extLst>
          </p:cNvPr>
          <p:cNvGrpSpPr/>
          <p:nvPr/>
        </p:nvGrpSpPr>
        <p:grpSpPr>
          <a:xfrm>
            <a:off x="1291540" y="4362120"/>
            <a:ext cx="5313803" cy="2024642"/>
            <a:chOff x="1291540" y="4362120"/>
            <a:chExt cx="5313803" cy="2024642"/>
          </a:xfrm>
        </p:grpSpPr>
        <p:sp>
          <p:nvSpPr>
            <p:cNvPr id="39" name="TextBox 38">
              <a:extLst>
                <a:ext uri="{FF2B5EF4-FFF2-40B4-BE49-F238E27FC236}">
                  <a16:creationId xmlns:a16="http://schemas.microsoft.com/office/drawing/2014/main" id="{89C99BB2-0F72-4950-B193-79776D7FF037}"/>
                </a:ext>
              </a:extLst>
            </p:cNvPr>
            <p:cNvSpPr txBox="1"/>
            <p:nvPr/>
          </p:nvSpPr>
          <p:spPr>
            <a:xfrm>
              <a:off x="1291540" y="6046243"/>
              <a:ext cx="200775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Paired samples T-test</a:t>
              </a:r>
              <a:endParaRPr lang="en-US" sz="1400" b="1" dirty="0">
                <a:solidFill>
                  <a:schemeClr val="bg1"/>
                </a:solidFill>
                <a:latin typeface="Avenir Book" panose="02000503020000020003" pitchFamily="2" charset="0"/>
              </a:endParaRPr>
            </a:p>
          </p:txBody>
        </p:sp>
        <p:sp>
          <p:nvSpPr>
            <p:cNvPr id="40" name="TextBox 39">
              <a:extLst>
                <a:ext uri="{FF2B5EF4-FFF2-40B4-BE49-F238E27FC236}">
                  <a16:creationId xmlns:a16="http://schemas.microsoft.com/office/drawing/2014/main" id="{309A7EEB-FD17-F4F3-AD44-1914BFBF967D}"/>
                </a:ext>
              </a:extLst>
            </p:cNvPr>
            <p:cNvSpPr txBox="1"/>
            <p:nvPr/>
          </p:nvSpPr>
          <p:spPr>
            <a:xfrm>
              <a:off x="3992546" y="6043255"/>
              <a:ext cx="261279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Independent Samples T-test</a:t>
              </a:r>
              <a:endParaRPr lang="en-US" sz="1400" b="1" dirty="0">
                <a:solidFill>
                  <a:schemeClr val="bg1"/>
                </a:solidFill>
                <a:latin typeface="Avenir Book" panose="02000503020000020003" pitchFamily="2" charset="0"/>
              </a:endParaRPr>
            </a:p>
          </p:txBody>
        </p:sp>
        <p:sp>
          <p:nvSpPr>
            <p:cNvPr id="75" name="TextBox 74">
              <a:extLst>
                <a:ext uri="{FF2B5EF4-FFF2-40B4-BE49-F238E27FC236}">
                  <a16:creationId xmlns:a16="http://schemas.microsoft.com/office/drawing/2014/main" id="{E4B605AF-98B1-0574-EA4E-59C9D674C337}"/>
                </a:ext>
              </a:extLst>
            </p:cNvPr>
            <p:cNvSpPr txBox="1"/>
            <p:nvPr/>
          </p:nvSpPr>
          <p:spPr>
            <a:xfrm>
              <a:off x="3030399" y="5333191"/>
              <a:ext cx="2767136" cy="340519"/>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Are the groups related?</a:t>
              </a:r>
              <a:endParaRPr lang="en-US" sz="1400" b="1" dirty="0">
                <a:solidFill>
                  <a:schemeClr val="bg1"/>
                </a:solidFill>
                <a:latin typeface="Avenir Book" panose="02000503020000020003" pitchFamily="2" charset="0"/>
              </a:endParaRPr>
            </a:p>
          </p:txBody>
        </p:sp>
        <p:cxnSp>
          <p:nvCxnSpPr>
            <p:cNvPr id="76" name="Straight Arrow Connector 75">
              <a:extLst>
                <a:ext uri="{FF2B5EF4-FFF2-40B4-BE49-F238E27FC236}">
                  <a16:creationId xmlns:a16="http://schemas.microsoft.com/office/drawing/2014/main" id="{1F283207-9DBB-4DE8-D2F1-54957AF05D1B}"/>
                </a:ext>
              </a:extLst>
            </p:cNvPr>
            <p:cNvCxnSpPr>
              <a:cxnSpLocks/>
              <a:stCxn id="45" idx="2"/>
            </p:cNvCxnSpPr>
            <p:nvPr/>
          </p:nvCxnSpPr>
          <p:spPr>
            <a:xfrm flipH="1">
              <a:off x="5144701" y="4362120"/>
              <a:ext cx="664280" cy="93748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6EEC3B51-3047-9532-7E92-44A6D3E6C05A}"/>
                </a:ext>
              </a:extLst>
            </p:cNvPr>
            <p:cNvCxnSpPr>
              <a:cxnSpLocks/>
              <a:endCxn id="39" idx="0"/>
            </p:cNvCxnSpPr>
            <p:nvPr/>
          </p:nvCxnSpPr>
          <p:spPr>
            <a:xfrm flipH="1">
              <a:off x="2295419" y="5599492"/>
              <a:ext cx="1256218" cy="446751"/>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076EEFE-1D34-4E6B-7920-312705EC99F8}"/>
                </a:ext>
              </a:extLst>
            </p:cNvPr>
            <p:cNvCxnSpPr>
              <a:cxnSpLocks/>
              <a:endCxn id="40" idx="0"/>
            </p:cNvCxnSpPr>
            <p:nvPr/>
          </p:nvCxnSpPr>
          <p:spPr>
            <a:xfrm>
              <a:off x="4605695" y="5599492"/>
              <a:ext cx="693250" cy="44376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8AD813A3-C8C8-FDCB-4518-D644566E9C24}"/>
                </a:ext>
              </a:extLst>
            </p:cNvPr>
            <p:cNvSpPr txBox="1"/>
            <p:nvPr/>
          </p:nvSpPr>
          <p:spPr>
            <a:xfrm>
              <a:off x="1931858" y="5636302"/>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88" name="TextBox 87">
              <a:extLst>
                <a:ext uri="{FF2B5EF4-FFF2-40B4-BE49-F238E27FC236}">
                  <a16:creationId xmlns:a16="http://schemas.microsoft.com/office/drawing/2014/main" id="{BDE03BA4-BC6E-3A2D-EA23-E331BDE49E94}"/>
                </a:ext>
              </a:extLst>
            </p:cNvPr>
            <p:cNvSpPr txBox="1"/>
            <p:nvPr/>
          </p:nvSpPr>
          <p:spPr>
            <a:xfrm>
              <a:off x="4264256" y="5727677"/>
              <a:ext cx="522906"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90" name="TextBox 89">
              <a:extLst>
                <a:ext uri="{FF2B5EF4-FFF2-40B4-BE49-F238E27FC236}">
                  <a16:creationId xmlns:a16="http://schemas.microsoft.com/office/drawing/2014/main" id="{F57B6F13-33A0-473C-EE0C-6995A6DBDA55}"/>
                </a:ext>
              </a:extLst>
            </p:cNvPr>
            <p:cNvSpPr txBox="1"/>
            <p:nvPr/>
          </p:nvSpPr>
          <p:spPr>
            <a:xfrm>
              <a:off x="4722992" y="4564442"/>
              <a:ext cx="1205783"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14" name="Group 13">
            <a:extLst>
              <a:ext uri="{FF2B5EF4-FFF2-40B4-BE49-F238E27FC236}">
                <a16:creationId xmlns:a16="http://schemas.microsoft.com/office/drawing/2014/main" id="{05AE3B8C-C538-D20D-B66A-E5778FF05780}"/>
              </a:ext>
            </a:extLst>
          </p:cNvPr>
          <p:cNvGrpSpPr/>
          <p:nvPr/>
        </p:nvGrpSpPr>
        <p:grpSpPr>
          <a:xfrm>
            <a:off x="6113193" y="4706216"/>
            <a:ext cx="1724660" cy="1012693"/>
            <a:chOff x="6113193" y="4706216"/>
            <a:chExt cx="1724660" cy="1012693"/>
          </a:xfrm>
        </p:grpSpPr>
        <p:sp>
          <p:nvSpPr>
            <p:cNvPr id="94" name="TextBox 93">
              <a:extLst>
                <a:ext uri="{FF2B5EF4-FFF2-40B4-BE49-F238E27FC236}">
                  <a16:creationId xmlns:a16="http://schemas.microsoft.com/office/drawing/2014/main" id="{931CECB9-750E-3D27-66B1-5DE7C86AFCD9}"/>
                </a:ext>
              </a:extLst>
            </p:cNvPr>
            <p:cNvSpPr txBox="1"/>
            <p:nvPr/>
          </p:nvSpPr>
          <p:spPr>
            <a:xfrm>
              <a:off x="6113193" y="5378390"/>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ANCOVA</a:t>
              </a:r>
              <a:endParaRPr lang="en-US" sz="1400" b="1" dirty="0">
                <a:solidFill>
                  <a:schemeClr val="bg1"/>
                </a:solidFill>
                <a:latin typeface="Avenir Book" panose="02000503020000020003" pitchFamily="2" charset="0"/>
              </a:endParaRPr>
            </a:p>
          </p:txBody>
        </p:sp>
        <p:cxnSp>
          <p:nvCxnSpPr>
            <p:cNvPr id="95" name="Straight Arrow Connector 94">
              <a:extLst>
                <a:ext uri="{FF2B5EF4-FFF2-40B4-BE49-F238E27FC236}">
                  <a16:creationId xmlns:a16="http://schemas.microsoft.com/office/drawing/2014/main" id="{40D5BD30-7297-E9B9-FA72-6EBB584328C1}"/>
                </a:ext>
              </a:extLst>
            </p:cNvPr>
            <p:cNvCxnSpPr>
              <a:cxnSpLocks/>
              <a:endCxn id="94" idx="0"/>
            </p:cNvCxnSpPr>
            <p:nvPr/>
          </p:nvCxnSpPr>
          <p:spPr>
            <a:xfrm flipH="1">
              <a:off x="6975523" y="4706216"/>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4586A34-8514-E13B-A6A4-A30F41799119}"/>
                </a:ext>
              </a:extLst>
            </p:cNvPr>
            <p:cNvSpPr txBox="1"/>
            <p:nvPr/>
          </p:nvSpPr>
          <p:spPr>
            <a:xfrm>
              <a:off x="6242015" y="4932140"/>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grpSp>
      <p:grpSp>
        <p:nvGrpSpPr>
          <p:cNvPr id="15" name="Group 14">
            <a:extLst>
              <a:ext uri="{FF2B5EF4-FFF2-40B4-BE49-F238E27FC236}">
                <a16:creationId xmlns:a16="http://schemas.microsoft.com/office/drawing/2014/main" id="{CD033F95-C9AB-A546-04DC-A97B9CDAB578}"/>
              </a:ext>
            </a:extLst>
          </p:cNvPr>
          <p:cNvGrpSpPr/>
          <p:nvPr/>
        </p:nvGrpSpPr>
        <p:grpSpPr>
          <a:xfrm>
            <a:off x="7901557" y="4615784"/>
            <a:ext cx="3978046" cy="1622647"/>
            <a:chOff x="7901557" y="4615784"/>
            <a:chExt cx="3978046" cy="1622647"/>
          </a:xfrm>
        </p:grpSpPr>
        <p:sp>
          <p:nvSpPr>
            <p:cNvPr id="92" name="TextBox 91">
              <a:extLst>
                <a:ext uri="{FF2B5EF4-FFF2-40B4-BE49-F238E27FC236}">
                  <a16:creationId xmlns:a16="http://schemas.microsoft.com/office/drawing/2014/main" id="{EF0E828C-8C93-09C1-0EA5-CECC3189B57C}"/>
                </a:ext>
              </a:extLst>
            </p:cNvPr>
            <p:cNvSpPr txBox="1"/>
            <p:nvPr/>
          </p:nvSpPr>
          <p:spPr>
            <a:xfrm>
              <a:off x="9351149" y="5056790"/>
              <a:ext cx="2528454"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Dependent variables? </a:t>
              </a:r>
              <a:endParaRPr lang="en-US" sz="1400" b="1" dirty="0">
                <a:solidFill>
                  <a:schemeClr val="bg1"/>
                </a:solidFill>
                <a:latin typeface="Avenir Book" panose="02000503020000020003" pitchFamily="2" charset="0"/>
              </a:endParaRPr>
            </a:p>
          </p:txBody>
        </p:sp>
        <p:cxnSp>
          <p:nvCxnSpPr>
            <p:cNvPr id="97" name="Straight Arrow Connector 96">
              <a:extLst>
                <a:ext uri="{FF2B5EF4-FFF2-40B4-BE49-F238E27FC236}">
                  <a16:creationId xmlns:a16="http://schemas.microsoft.com/office/drawing/2014/main" id="{D7B54594-45B7-83B8-C4D4-05B6E656B6BF}"/>
                </a:ext>
              </a:extLst>
            </p:cNvPr>
            <p:cNvCxnSpPr>
              <a:cxnSpLocks/>
            </p:cNvCxnSpPr>
            <p:nvPr/>
          </p:nvCxnSpPr>
          <p:spPr>
            <a:xfrm>
              <a:off x="9279358" y="4615784"/>
              <a:ext cx="1447821" cy="420537"/>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0AE1E06C-40BA-7222-9B64-A947BA512022}"/>
                </a:ext>
              </a:extLst>
            </p:cNvPr>
            <p:cNvSpPr txBox="1"/>
            <p:nvPr/>
          </p:nvSpPr>
          <p:spPr>
            <a:xfrm>
              <a:off x="9100368" y="4808217"/>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100" name="TextBox 99">
              <a:extLst>
                <a:ext uri="{FF2B5EF4-FFF2-40B4-BE49-F238E27FC236}">
                  <a16:creationId xmlns:a16="http://schemas.microsoft.com/office/drawing/2014/main" id="{AE31FA5D-6117-3814-3DD3-52178036B4DD}"/>
                </a:ext>
              </a:extLst>
            </p:cNvPr>
            <p:cNvSpPr txBox="1"/>
            <p:nvPr/>
          </p:nvSpPr>
          <p:spPr>
            <a:xfrm>
              <a:off x="7901557"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ANOVA</a:t>
              </a:r>
              <a:endParaRPr lang="en-US" sz="1400" b="1" dirty="0">
                <a:solidFill>
                  <a:schemeClr val="bg1"/>
                </a:solidFill>
                <a:latin typeface="Avenir Book" panose="02000503020000020003" pitchFamily="2" charset="0"/>
              </a:endParaRPr>
            </a:p>
          </p:txBody>
        </p:sp>
        <p:sp>
          <p:nvSpPr>
            <p:cNvPr id="101" name="TextBox 100">
              <a:extLst>
                <a:ext uri="{FF2B5EF4-FFF2-40B4-BE49-F238E27FC236}">
                  <a16:creationId xmlns:a16="http://schemas.microsoft.com/office/drawing/2014/main" id="{402B71B8-C33F-F691-B6CD-317EEA97BA5A}"/>
                </a:ext>
              </a:extLst>
            </p:cNvPr>
            <p:cNvSpPr txBox="1"/>
            <p:nvPr/>
          </p:nvSpPr>
          <p:spPr>
            <a:xfrm>
              <a:off x="10154943"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MANOVA</a:t>
              </a:r>
              <a:endParaRPr lang="en-US" sz="1400" b="1" dirty="0">
                <a:solidFill>
                  <a:schemeClr val="bg1"/>
                </a:solidFill>
                <a:latin typeface="Avenir Book" panose="02000503020000020003" pitchFamily="2" charset="0"/>
              </a:endParaRPr>
            </a:p>
          </p:txBody>
        </p:sp>
        <p:cxnSp>
          <p:nvCxnSpPr>
            <p:cNvPr id="102" name="Straight Arrow Connector 101">
              <a:extLst>
                <a:ext uri="{FF2B5EF4-FFF2-40B4-BE49-F238E27FC236}">
                  <a16:creationId xmlns:a16="http://schemas.microsoft.com/office/drawing/2014/main" id="{E6084E86-6603-D5E0-7E82-04ECD9165357}"/>
                </a:ext>
              </a:extLst>
            </p:cNvPr>
            <p:cNvCxnSpPr>
              <a:cxnSpLocks/>
            </p:cNvCxnSpPr>
            <p:nvPr/>
          </p:nvCxnSpPr>
          <p:spPr>
            <a:xfrm flipH="1">
              <a:off x="8756110" y="5563970"/>
              <a:ext cx="1140471" cy="333942"/>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041C099A-015B-CCD2-5582-E62910D830BD}"/>
                </a:ext>
              </a:extLst>
            </p:cNvPr>
            <p:cNvSpPr txBox="1"/>
            <p:nvPr/>
          </p:nvSpPr>
          <p:spPr>
            <a:xfrm>
              <a:off x="8756202" y="5542905"/>
              <a:ext cx="669297" cy="261610"/>
            </a:xfrm>
            <a:prstGeom prst="rect">
              <a:avLst/>
            </a:prstGeom>
            <a:noFill/>
          </p:spPr>
          <p:txBody>
            <a:bodyPr wrap="square" rtlCol="0">
              <a:spAutoFit/>
            </a:bodyPr>
            <a:lstStyle/>
            <a:p>
              <a:pPr algn="ctr"/>
              <a:r>
                <a:rPr lang="en-US" sz="1100">
                  <a:latin typeface="Avenir Book" panose="02000503020000020003" pitchFamily="2" charset="0"/>
                </a:rPr>
                <a:t>1</a:t>
              </a:r>
              <a:endParaRPr lang="en-US" sz="1100" dirty="0">
                <a:latin typeface="Avenir Book" panose="02000503020000020003" pitchFamily="2" charset="0"/>
              </a:endParaRPr>
            </a:p>
          </p:txBody>
        </p:sp>
        <p:cxnSp>
          <p:nvCxnSpPr>
            <p:cNvPr id="105" name="Straight Arrow Connector 104">
              <a:extLst>
                <a:ext uri="{FF2B5EF4-FFF2-40B4-BE49-F238E27FC236}">
                  <a16:creationId xmlns:a16="http://schemas.microsoft.com/office/drawing/2014/main" id="{A8DD918A-9928-A074-D949-FB1B2C88F456}"/>
                </a:ext>
              </a:extLst>
            </p:cNvPr>
            <p:cNvCxnSpPr>
              <a:cxnSpLocks/>
              <a:endCxn id="101" idx="0"/>
            </p:cNvCxnSpPr>
            <p:nvPr/>
          </p:nvCxnSpPr>
          <p:spPr>
            <a:xfrm>
              <a:off x="10835229" y="5599492"/>
              <a:ext cx="182044" cy="29842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9CFD6322-08C1-8B6C-460C-7B5CDC3F6D73}"/>
                </a:ext>
              </a:extLst>
            </p:cNvPr>
            <p:cNvSpPr txBox="1"/>
            <p:nvPr/>
          </p:nvSpPr>
          <p:spPr>
            <a:xfrm>
              <a:off x="10485987" y="5656141"/>
              <a:ext cx="367281"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12" name="Group 11">
            <a:extLst>
              <a:ext uri="{FF2B5EF4-FFF2-40B4-BE49-F238E27FC236}">
                <a16:creationId xmlns:a16="http://schemas.microsoft.com/office/drawing/2014/main" id="{06ABBF19-21D3-D494-4E42-0F94712AAC48}"/>
              </a:ext>
            </a:extLst>
          </p:cNvPr>
          <p:cNvGrpSpPr/>
          <p:nvPr/>
        </p:nvGrpSpPr>
        <p:grpSpPr>
          <a:xfrm>
            <a:off x="6131492" y="4195994"/>
            <a:ext cx="3504367" cy="609006"/>
            <a:chOff x="6131492" y="4195994"/>
            <a:chExt cx="3504367" cy="609006"/>
          </a:xfrm>
        </p:grpSpPr>
        <p:sp>
          <p:nvSpPr>
            <p:cNvPr id="91" name="TextBox 90">
              <a:extLst>
                <a:ext uri="{FF2B5EF4-FFF2-40B4-BE49-F238E27FC236}">
                  <a16:creationId xmlns:a16="http://schemas.microsoft.com/office/drawing/2014/main" id="{2F688319-DB96-19E2-13FC-8CB7AF556A48}"/>
                </a:ext>
              </a:extLst>
            </p:cNvPr>
            <p:cNvSpPr txBox="1"/>
            <p:nvPr/>
          </p:nvSpPr>
          <p:spPr>
            <a:xfrm>
              <a:off x="7107405" y="4226118"/>
              <a:ext cx="2528454" cy="578882"/>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want to control for covariates?</a:t>
              </a:r>
            </a:p>
          </p:txBody>
        </p:sp>
        <p:cxnSp>
          <p:nvCxnSpPr>
            <p:cNvPr id="110" name="Straight Arrow Connector 109">
              <a:extLst>
                <a:ext uri="{FF2B5EF4-FFF2-40B4-BE49-F238E27FC236}">
                  <a16:creationId xmlns:a16="http://schemas.microsoft.com/office/drawing/2014/main" id="{56C3E4D0-CC56-ECFB-907B-2018BB44BA0B}"/>
                </a:ext>
              </a:extLst>
            </p:cNvPr>
            <p:cNvCxnSpPr>
              <a:cxnSpLocks/>
              <a:endCxn id="91" idx="1"/>
            </p:cNvCxnSpPr>
            <p:nvPr/>
          </p:nvCxnSpPr>
          <p:spPr>
            <a:xfrm>
              <a:off x="6503456" y="4195994"/>
              <a:ext cx="603949" cy="31956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DDB0035-783D-6666-889F-555A37576347}"/>
                </a:ext>
              </a:extLst>
            </p:cNvPr>
            <p:cNvSpPr txBox="1"/>
            <p:nvPr/>
          </p:nvSpPr>
          <p:spPr>
            <a:xfrm>
              <a:off x="6131492" y="4402901"/>
              <a:ext cx="1205783"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5" name="Group 4">
            <a:extLst>
              <a:ext uri="{FF2B5EF4-FFF2-40B4-BE49-F238E27FC236}">
                <a16:creationId xmlns:a16="http://schemas.microsoft.com/office/drawing/2014/main" id="{35DA7615-485C-5A7B-9470-DBD9213C2B1B}"/>
              </a:ext>
            </a:extLst>
          </p:cNvPr>
          <p:cNvGrpSpPr/>
          <p:nvPr/>
        </p:nvGrpSpPr>
        <p:grpSpPr>
          <a:xfrm>
            <a:off x="1009650" y="814745"/>
            <a:ext cx="3484880" cy="1561742"/>
            <a:chOff x="1009650" y="814745"/>
            <a:chExt cx="3484880" cy="1561742"/>
          </a:xfrm>
        </p:grpSpPr>
        <p:sp>
          <p:nvSpPr>
            <p:cNvPr id="37" name="TextBox 36">
              <a:extLst>
                <a:ext uri="{FF2B5EF4-FFF2-40B4-BE49-F238E27FC236}">
                  <a16:creationId xmlns:a16="http://schemas.microsoft.com/office/drawing/2014/main" id="{28EBED56-0CB1-D668-1EFE-C7A7C77D3FF5}"/>
                </a:ext>
              </a:extLst>
            </p:cNvPr>
            <p:cNvSpPr txBox="1"/>
            <p:nvPr/>
          </p:nvSpPr>
          <p:spPr>
            <a:xfrm>
              <a:off x="1009650" y="1661398"/>
              <a:ext cx="3484880" cy="715089"/>
            </a:xfrm>
            <a:prstGeom prst="roundRect">
              <a:avLst/>
            </a:prstGeom>
            <a:solidFill>
              <a:schemeClr val="accent2">
                <a:lumMod val="75000"/>
              </a:schemeClr>
            </a:solidFill>
          </p:spPr>
          <p:txBody>
            <a:bodyPr wrap="square" rtlCol="0">
              <a:spAutoFit/>
            </a:bodyPr>
            <a:lstStyle/>
            <a:p>
              <a:pPr algn="ctr"/>
              <a:r>
                <a:rPr lang="en-US" b="1" dirty="0">
                  <a:solidFill>
                    <a:schemeClr val="bg1"/>
                  </a:solidFill>
                  <a:latin typeface="Avenir Book" panose="02000503020000020003" pitchFamily="2" charset="0"/>
                </a:rPr>
                <a:t>How many variables am I comparing?</a:t>
              </a:r>
            </a:p>
          </p:txBody>
        </p:sp>
        <p:cxnSp>
          <p:nvCxnSpPr>
            <p:cNvPr id="67" name="Straight Arrow Connector 66">
              <a:extLst>
                <a:ext uri="{FF2B5EF4-FFF2-40B4-BE49-F238E27FC236}">
                  <a16:creationId xmlns:a16="http://schemas.microsoft.com/office/drawing/2014/main" id="{559E1B4E-FDD8-CBE3-A592-2A320F79488B}"/>
                </a:ext>
              </a:extLst>
            </p:cNvPr>
            <p:cNvCxnSpPr>
              <a:cxnSpLocks/>
              <a:stCxn id="9" idx="1"/>
              <a:endCxn id="37" idx="0"/>
            </p:cNvCxnSpPr>
            <p:nvPr/>
          </p:nvCxnSpPr>
          <p:spPr>
            <a:xfrm flipH="1">
              <a:off x="2752090" y="814745"/>
              <a:ext cx="1504950" cy="84665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93AEA1A-88F6-7D1C-54C9-60445AFA027F}"/>
                </a:ext>
              </a:extLst>
            </p:cNvPr>
            <p:cNvSpPr txBox="1"/>
            <p:nvPr/>
          </p:nvSpPr>
          <p:spPr>
            <a:xfrm>
              <a:off x="1949256" y="908132"/>
              <a:ext cx="1409360" cy="369332"/>
            </a:xfrm>
            <a:prstGeom prst="rect">
              <a:avLst/>
            </a:prstGeom>
            <a:noFill/>
          </p:spPr>
          <p:txBody>
            <a:bodyPr wrap="none" rtlCol="0">
              <a:spAutoFit/>
            </a:bodyPr>
            <a:lstStyle/>
            <a:p>
              <a:r>
                <a:rPr lang="en-US" b="1" dirty="0">
                  <a:latin typeface="Avenir Book" panose="02000503020000020003" pitchFamily="2" charset="0"/>
                </a:rPr>
                <a:t>Continuous</a:t>
              </a:r>
            </a:p>
          </p:txBody>
        </p:sp>
      </p:grpSp>
    </p:spTree>
    <p:extLst>
      <p:ext uri="{BB962C8B-B14F-4D97-AF65-F5344CB8AC3E}">
        <p14:creationId xmlns:p14="http://schemas.microsoft.com/office/powerpoint/2010/main" val="213714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nodeType="withEffect">
                                  <p:stCondLst>
                                    <p:cond delay="0"/>
                                  </p:stCondLst>
                                  <p:childTnLst>
                                    <p:set>
                                      <p:cBhvr>
                                        <p:cTn id="9" dur="indefinite"/>
                                        <p:tgtEl>
                                          <p:spTgt spid="4"/>
                                        </p:tgtEl>
                                        <p:attrNameLst>
                                          <p:attrName>style.opacity</p:attrName>
                                        </p:attrNameLst>
                                      </p:cBhvr>
                                      <p:to>
                                        <p:strVal val="0.25"/>
                                      </p:to>
                                    </p:set>
                                    <p:animEffect filter="image" prLst="opacity: 0.25">
                                      <p:cBhvr rctx="IE">
                                        <p:cTn id="10" dur="indefinite"/>
                                        <p:tgtEl>
                                          <p:spTgt spid="4"/>
                                        </p:tgtEl>
                                      </p:cBhvr>
                                    </p:animEffect>
                                  </p:childTnLst>
                                </p:cTn>
                              </p:par>
                              <p:par>
                                <p:cTn id="11" presetID="9" presetClass="emph" presetSubtype="0" nodeType="withEffect">
                                  <p:stCondLst>
                                    <p:cond delay="0"/>
                                  </p:stCondLst>
                                  <p:childTnLst>
                                    <p:set>
                                      <p:cBhvr>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nodeType="withEffect">
                                  <p:stCondLst>
                                    <p:cond delay="0"/>
                                  </p:stCondLst>
                                  <p:childTnLst>
                                    <p:set>
                                      <p:cBhvr>
                                        <p:cTn id="15" dur="indefinite"/>
                                        <p:tgtEl>
                                          <p:spTgt spid="7"/>
                                        </p:tgtEl>
                                        <p:attrNameLst>
                                          <p:attrName>style.opacity</p:attrName>
                                        </p:attrNameLst>
                                      </p:cBhvr>
                                      <p:to>
                                        <p:strVal val="0.25"/>
                                      </p:to>
                                    </p:set>
                                    <p:animEffect filter="image" prLst="opacity: 0.25">
                                      <p:cBhvr rctx="IE">
                                        <p:cTn id="16" dur="indefinite"/>
                                        <p:tgtEl>
                                          <p:spTgt spid="7"/>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25"/>
                                      </p:to>
                                    </p:set>
                                    <p:animEffect filter="image" prLst="opacity: 0.2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par>
                                <p:cTn id="23" presetID="9" presetClass="emph" presetSubtype="0" nodeType="withEffect">
                                  <p:stCondLst>
                                    <p:cond delay="0"/>
                                  </p:stCondLst>
                                  <p:childTnLst>
                                    <p:set>
                                      <p:cBhvr>
                                        <p:cTn id="24" dur="indefinite"/>
                                        <p:tgtEl>
                                          <p:spTgt spid="14"/>
                                        </p:tgtEl>
                                        <p:attrNameLst>
                                          <p:attrName>style.opacity</p:attrName>
                                        </p:attrNameLst>
                                      </p:cBhvr>
                                      <p:to>
                                        <p:strVal val="0.25"/>
                                      </p:to>
                                    </p:set>
                                    <p:animEffect filter="image" prLst="opacity: 0.25">
                                      <p:cBhvr rctx="IE">
                                        <p:cTn id="25" dur="indefinite"/>
                                        <p:tgtEl>
                                          <p:spTgt spid="14"/>
                                        </p:tgtEl>
                                      </p:cBhvr>
                                    </p:animEffect>
                                  </p:childTnLst>
                                </p:cTn>
                              </p:par>
                              <p:par>
                                <p:cTn id="26" presetID="9" presetClass="emph" presetSubtype="0" nodeType="withEffect">
                                  <p:stCondLst>
                                    <p:cond delay="0"/>
                                  </p:stCondLst>
                                  <p:childTnLst>
                                    <p:set>
                                      <p:cBhvr>
                                        <p:cTn id="27" dur="indefinite"/>
                                        <p:tgtEl>
                                          <p:spTgt spid="12"/>
                                        </p:tgtEl>
                                        <p:attrNameLst>
                                          <p:attrName>style.opacity</p:attrName>
                                        </p:attrNameLst>
                                      </p:cBhvr>
                                      <p:to>
                                        <p:strVal val="0.5"/>
                                      </p:to>
                                    </p:set>
                                    <p:animEffect filter="image" prLst="opacity: 0.5">
                                      <p:cBhvr rctx="IE">
                                        <p:cTn id="28" dur="indefinite"/>
                                        <p:tgtEl>
                                          <p:spTgt spid="12"/>
                                        </p:tgtEl>
                                      </p:cBhvr>
                                    </p:animEffect>
                                  </p:childTnLst>
                                </p:cTn>
                              </p:par>
                              <p:par>
                                <p:cTn id="29" presetID="9" presetClass="emph" presetSubtype="0" nodeType="withEffect">
                                  <p:stCondLst>
                                    <p:cond delay="0"/>
                                  </p:stCondLst>
                                  <p:childTnLst>
                                    <p:set>
                                      <p:cBhvr>
                                        <p:cTn id="30" dur="indefinite"/>
                                        <p:tgtEl>
                                          <p:spTgt spid="15"/>
                                        </p:tgtEl>
                                        <p:attrNameLst>
                                          <p:attrName>style.opacity</p:attrName>
                                        </p:attrNameLst>
                                      </p:cBhvr>
                                      <p:to>
                                        <p:strVal val="0.5"/>
                                      </p:to>
                                    </p:set>
                                    <p:animEffect filter="image" prLst="opacity: 0.5">
                                      <p:cBhvr rctx="IE">
                                        <p:cTn id="31"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6CFE1B0-EF78-34AA-B55D-BAD962ECC605}"/>
                  </a:ext>
                </a:extLst>
              </p:cNvPr>
              <p:cNvSpPr>
                <a:spLocks noGrp="1"/>
              </p:cNvSpPr>
              <p:nvPr>
                <p:ph type="title"/>
              </p:nvPr>
            </p:nvSpPr>
            <p:spPr/>
            <p:txBody>
              <a:bodyPr/>
              <a:lstStyle/>
              <a:p>
                <a:r>
                  <a:rPr lang="en-US" dirty="0"/>
                  <a:t>Comparing Data – Chi-Squared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Test</a:t>
                </a:r>
              </a:p>
            </p:txBody>
          </p:sp>
        </mc:Choice>
        <mc:Fallback xmlns="">
          <p:sp>
            <p:nvSpPr>
              <p:cNvPr id="2" name="Title 1">
                <a:extLst>
                  <a:ext uri="{FF2B5EF4-FFF2-40B4-BE49-F238E27FC236}">
                    <a16:creationId xmlns:a16="http://schemas.microsoft.com/office/drawing/2014/main" id="{66CFE1B0-EF78-34AA-B55D-BAD962ECC605}"/>
                  </a:ext>
                </a:extLst>
              </p:cNvPr>
              <p:cNvSpPr>
                <a:spLocks noGrp="1" noRot="1" noChangeAspect="1" noMove="1" noResize="1" noEditPoints="1" noAdjustHandles="1" noChangeArrowheads="1" noChangeShapeType="1" noTextEdit="1"/>
              </p:cNvSpPr>
              <p:nvPr>
                <p:ph type="title"/>
              </p:nvPr>
            </p:nvSpPr>
            <p:spPr>
              <a:blipFill>
                <a:blip r:embed="rId2"/>
                <a:stretch>
                  <a:fillRect l="-2413" r="-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72725F-1795-90E8-4825-4D2BCC8BB042}"/>
                  </a:ext>
                </a:extLst>
              </p:cNvPr>
              <p:cNvSpPr>
                <a:spLocks noGrp="1"/>
              </p:cNvSpPr>
              <p:nvPr>
                <p:ph idx="1"/>
              </p:nvPr>
            </p:nvSpPr>
            <p:spPr/>
            <p:txBody>
              <a:bodyPr/>
              <a:lstStyle/>
              <a:p>
                <a:r>
                  <a:rPr lang="en-US" dirty="0"/>
                  <a:t>Used to compare </a:t>
                </a:r>
                <a:r>
                  <a:rPr lang="en-US" b="1" i="1" dirty="0"/>
                  <a:t>categorical</a:t>
                </a:r>
                <a:r>
                  <a:rPr lang="en-US" dirty="0"/>
                  <a:t> variables against population or expected distribution</a:t>
                </a:r>
              </a:p>
              <a:p>
                <a:endParaRPr lang="en-US" dirty="0"/>
              </a:p>
              <a:p>
                <a:r>
                  <a:rPr lang="en-US" dirty="0"/>
                  <a:t>Small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value means that data fits the model well!</a:t>
                </a:r>
              </a:p>
              <a:p>
                <a:endParaRPr lang="en-US" dirty="0"/>
              </a:p>
              <a:p>
                <a:r>
                  <a:rPr lang="en-US" dirty="0"/>
                  <a:t>Large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value means that data does not fit the model well!</a:t>
                </a:r>
              </a:p>
            </p:txBody>
          </p:sp>
        </mc:Choice>
        <mc:Fallback xmlns="">
          <p:sp>
            <p:nvSpPr>
              <p:cNvPr id="3" name="Content Placeholder 2">
                <a:extLst>
                  <a:ext uri="{FF2B5EF4-FFF2-40B4-BE49-F238E27FC236}">
                    <a16:creationId xmlns:a16="http://schemas.microsoft.com/office/drawing/2014/main" id="{7E72725F-1795-90E8-4825-4D2BCC8BB042}"/>
                  </a:ext>
                </a:extLst>
              </p:cNvPr>
              <p:cNvSpPr>
                <a:spLocks noGrp="1" noRot="1" noChangeAspect="1" noMove="1" noResize="1" noEditPoints="1" noAdjustHandles="1" noChangeArrowheads="1" noChangeShapeType="1" noTextEdit="1"/>
              </p:cNvSpPr>
              <p:nvPr>
                <p:ph idx="1"/>
              </p:nvPr>
            </p:nvSpPr>
            <p:spPr>
              <a:blipFill>
                <a:blip r:embed="rId3"/>
                <a:stretch>
                  <a:fillRect l="-1086" t="-2096"/>
                </a:stretch>
              </a:blipFill>
            </p:spPr>
            <p:txBody>
              <a:bodyPr/>
              <a:lstStyle/>
              <a:p>
                <a:r>
                  <a:rPr lang="en-US">
                    <a:noFill/>
                  </a:rPr>
                  <a:t> </a:t>
                </a:r>
              </a:p>
            </p:txBody>
          </p:sp>
        </mc:Fallback>
      </mc:AlternateContent>
    </p:spTree>
    <p:extLst>
      <p:ext uri="{BB962C8B-B14F-4D97-AF65-F5344CB8AC3E}">
        <p14:creationId xmlns:p14="http://schemas.microsoft.com/office/powerpoint/2010/main" val="417025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6CFE1B0-EF78-34AA-B55D-BAD962ECC605}"/>
                  </a:ext>
                </a:extLst>
              </p:cNvPr>
              <p:cNvSpPr>
                <a:spLocks noGrp="1"/>
              </p:cNvSpPr>
              <p:nvPr>
                <p:ph type="title"/>
              </p:nvPr>
            </p:nvSpPr>
            <p:spPr/>
            <p:txBody>
              <a:bodyPr/>
              <a:lstStyle/>
              <a:p>
                <a:r>
                  <a:rPr lang="en-US" dirty="0"/>
                  <a:t>Comparing Data – Chi-Squared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Test</a:t>
                </a:r>
              </a:p>
            </p:txBody>
          </p:sp>
        </mc:Choice>
        <mc:Fallback xmlns="">
          <p:sp>
            <p:nvSpPr>
              <p:cNvPr id="2" name="Title 1">
                <a:extLst>
                  <a:ext uri="{FF2B5EF4-FFF2-40B4-BE49-F238E27FC236}">
                    <a16:creationId xmlns:a16="http://schemas.microsoft.com/office/drawing/2014/main" id="{66CFE1B0-EF78-34AA-B55D-BAD962ECC605}"/>
                  </a:ext>
                </a:extLst>
              </p:cNvPr>
              <p:cNvSpPr>
                <a:spLocks noGrp="1" noRot="1" noChangeAspect="1" noMove="1" noResize="1" noEditPoints="1" noAdjustHandles="1" noChangeArrowheads="1" noChangeShapeType="1" noTextEdit="1"/>
              </p:cNvSpPr>
              <p:nvPr>
                <p:ph type="title"/>
              </p:nvPr>
            </p:nvSpPr>
            <p:spPr>
              <a:blipFill>
                <a:blip r:embed="rId3"/>
                <a:stretch>
                  <a:fillRect l="-2413" r="-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72725F-1795-90E8-4825-4D2BCC8BB042}"/>
                  </a:ext>
                </a:extLst>
              </p:cNvPr>
              <p:cNvSpPr>
                <a:spLocks noGrp="1"/>
              </p:cNvSpPr>
              <p:nvPr>
                <p:ph idx="1"/>
              </p:nvPr>
            </p:nvSpPr>
            <p:spPr>
              <a:xfrm>
                <a:off x="838200" y="1574800"/>
                <a:ext cx="10515600" cy="4918075"/>
              </a:xfrm>
            </p:spPr>
            <p:txBody>
              <a:bodyPr>
                <a:normAutofit lnSpcReduction="10000"/>
              </a:bodyPr>
              <a:lstStyle/>
              <a:p>
                <a:r>
                  <a:rPr lang="en-US" b="1" dirty="0"/>
                  <a:t>Chi-Squared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𝝌</m:t>
                        </m:r>
                      </m:e>
                      <m:sup>
                        <m:r>
                          <a:rPr lang="en-US" b="1" i="1" smtClean="0">
                            <a:latin typeface="Cambria Math" panose="02040503050406030204" pitchFamily="18" charset="0"/>
                          </a:rPr>
                          <m:t>𝟐</m:t>
                        </m:r>
                      </m:sup>
                    </m:sSup>
                  </m:oMath>
                </a14:m>
                <a:r>
                  <a:rPr lang="en-US" b="1" dirty="0"/>
                  <a:t>) Goodness of Fit Test </a:t>
                </a:r>
              </a:p>
              <a:p>
                <a:pPr lvl="1"/>
                <a:r>
                  <a:rPr lang="en-US" dirty="0"/>
                  <a:t>Used to compare expected frequencies within a single variable </a:t>
                </a:r>
              </a:p>
              <a:p>
                <a:pPr lvl="2"/>
                <a:r>
                  <a:rPr lang="en-US" dirty="0"/>
                  <a:t>Example: You have a bag of Starbursts, and the manufacturer claims that the flavors are distributed equally: 25% cherry, 25% lemon, 25% orange, and 25% strawberry. You want to test if the observed distribution of flavors in your bag matches this expected distribution  </a:t>
                </a:r>
              </a:p>
              <a:p>
                <a:r>
                  <a:rPr lang="en-US" b="1" dirty="0"/>
                  <a:t>Chi-Squared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𝝌</m:t>
                        </m:r>
                      </m:e>
                      <m:sup>
                        <m:r>
                          <a:rPr lang="en-US" b="1" i="1" smtClean="0">
                            <a:latin typeface="Cambria Math" panose="02040503050406030204" pitchFamily="18" charset="0"/>
                          </a:rPr>
                          <m:t>𝟐</m:t>
                        </m:r>
                      </m:sup>
                    </m:sSup>
                  </m:oMath>
                </a14:m>
                <a:r>
                  <a:rPr lang="en-US" b="1" dirty="0"/>
                  <a:t>) Test of Association </a:t>
                </a:r>
              </a:p>
              <a:p>
                <a:pPr lvl="1"/>
                <a:r>
                  <a:rPr lang="en-US" dirty="0"/>
                  <a:t>Determines if there is an association between two categorical variables </a:t>
                </a:r>
              </a:p>
              <a:p>
                <a:pPr lvl="2"/>
                <a:r>
                  <a:rPr lang="en-US" dirty="0"/>
                  <a:t>Example: You want to test if there is an association between the flavor of Starbursts and whether people like or dislike them. </a:t>
                </a:r>
              </a:p>
              <a:p>
                <a:r>
                  <a:rPr lang="en-US" b="1" dirty="0"/>
                  <a:t>Logistic Regression </a:t>
                </a:r>
              </a:p>
              <a:p>
                <a:pPr lvl="1"/>
                <a:r>
                  <a:rPr lang="en-US" dirty="0"/>
                  <a:t>Used to predict an outcome using categorical variables </a:t>
                </a:r>
              </a:p>
              <a:p>
                <a:pPr lvl="2"/>
                <a:r>
                  <a:rPr lang="en-US" dirty="0"/>
                  <a:t>Example: You want to predict whether a person will like a Starburst based on its flavor, color, and whether they saw an advertisement</a:t>
                </a:r>
              </a:p>
              <a:p>
                <a:endParaRPr lang="en-US" dirty="0"/>
              </a:p>
            </p:txBody>
          </p:sp>
        </mc:Choice>
        <mc:Fallback xmlns="">
          <p:sp>
            <p:nvSpPr>
              <p:cNvPr id="3" name="Content Placeholder 2">
                <a:extLst>
                  <a:ext uri="{FF2B5EF4-FFF2-40B4-BE49-F238E27FC236}">
                    <a16:creationId xmlns:a16="http://schemas.microsoft.com/office/drawing/2014/main" id="{7E72725F-1795-90E8-4825-4D2BCC8BB042}"/>
                  </a:ext>
                </a:extLst>
              </p:cNvPr>
              <p:cNvSpPr>
                <a:spLocks noGrp="1" noRot="1" noChangeAspect="1" noMove="1" noResize="1" noEditPoints="1" noAdjustHandles="1" noChangeArrowheads="1" noChangeShapeType="1" noTextEdit="1"/>
              </p:cNvSpPr>
              <p:nvPr>
                <p:ph idx="1"/>
              </p:nvPr>
            </p:nvSpPr>
            <p:spPr>
              <a:xfrm>
                <a:off x="838200" y="1574800"/>
                <a:ext cx="10515600" cy="4918075"/>
              </a:xfrm>
              <a:blipFill>
                <a:blip r:embed="rId4"/>
                <a:stretch>
                  <a:fillRect l="-1086" t="-2314" r="-1448"/>
                </a:stretch>
              </a:blipFill>
            </p:spPr>
            <p:txBody>
              <a:bodyPr/>
              <a:lstStyle/>
              <a:p>
                <a:r>
                  <a:rPr lang="en-US">
                    <a:noFill/>
                  </a:rPr>
                  <a:t> </a:t>
                </a:r>
              </a:p>
            </p:txBody>
          </p:sp>
        </mc:Fallback>
      </mc:AlternateContent>
    </p:spTree>
    <p:extLst>
      <p:ext uri="{BB962C8B-B14F-4D97-AF65-F5344CB8AC3E}">
        <p14:creationId xmlns:p14="http://schemas.microsoft.com/office/powerpoint/2010/main" val="355248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73C1-C418-5249-9C6D-E5F0F6636728}"/>
              </a:ext>
            </a:extLst>
          </p:cNvPr>
          <p:cNvSpPr>
            <a:spLocks noGrp="1"/>
          </p:cNvSpPr>
          <p:nvPr>
            <p:ph type="title"/>
          </p:nvPr>
        </p:nvSpPr>
        <p:spPr>
          <a:xfrm>
            <a:off x="526470" y="927901"/>
            <a:ext cx="11139059" cy="1696700"/>
          </a:xfrm>
          <a:solidFill>
            <a:srgbClr val="CFEDF0"/>
          </a:solidFill>
          <a:effectLst>
            <a:softEdge rad="319350"/>
          </a:effectLst>
        </p:spPr>
        <p:txBody>
          <a:bodyPr anchor="ctr">
            <a:normAutofit/>
          </a:bodyPr>
          <a:lstStyle/>
          <a:p>
            <a:pPr algn="ctr"/>
            <a:r>
              <a:rPr lang="en-US" sz="6600" dirty="0">
                <a:solidFill>
                  <a:srgbClr val="3D4952"/>
                </a:solidFill>
                <a:latin typeface="Avenir Book" panose="02000503020000020003" pitchFamily="2" charset="0"/>
              </a:rPr>
              <a:t>Ice breaker</a:t>
            </a:r>
          </a:p>
        </p:txBody>
      </p:sp>
      <p:pic>
        <p:nvPicPr>
          <p:cNvPr id="5" name="Picture 4" descr="A person surfing in the ocean&#10;&#10;Description automatically generated">
            <a:extLst>
              <a:ext uri="{FF2B5EF4-FFF2-40B4-BE49-F238E27FC236}">
                <a16:creationId xmlns:a16="http://schemas.microsoft.com/office/drawing/2014/main" id="{0F670564-8F38-42FC-8CE3-0767D09E0552}"/>
              </a:ext>
            </a:extLst>
          </p:cNvPr>
          <p:cNvPicPr>
            <a:picLocks noChangeAspect="1"/>
          </p:cNvPicPr>
          <p:nvPr/>
        </p:nvPicPr>
        <p:blipFill>
          <a:blip r:embed="rId3"/>
          <a:srcRect t="60425" r="1" b="1"/>
          <a:stretch/>
        </p:blipFill>
        <p:spPr>
          <a:xfrm>
            <a:off x="7434" y="3983637"/>
            <a:ext cx="12192000" cy="2874363"/>
          </a:xfrm>
          <a:prstGeom prst="rect">
            <a:avLst/>
          </a:prstGeom>
          <a:noFill/>
          <a:effectLst>
            <a:softEdge rad="117839"/>
          </a:effectLst>
        </p:spPr>
      </p:pic>
      <p:pic>
        <p:nvPicPr>
          <p:cNvPr id="9" name="Picture 8" descr="A blue text on a black background&#10;&#10;Description automatically generated">
            <a:extLst>
              <a:ext uri="{FF2B5EF4-FFF2-40B4-BE49-F238E27FC236}">
                <a16:creationId xmlns:a16="http://schemas.microsoft.com/office/drawing/2014/main" id="{44BA4520-46EB-3230-4B75-3776C8A9F557}"/>
              </a:ext>
            </a:extLst>
          </p:cNvPr>
          <p:cNvPicPr>
            <a:picLocks noChangeAspect="1"/>
          </p:cNvPicPr>
          <p:nvPr/>
        </p:nvPicPr>
        <p:blipFill>
          <a:blip r:embed="rId4"/>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pic>
        <p:nvPicPr>
          <p:cNvPr id="4" name="Graphic 3" descr="Snowflake with solid fill">
            <a:extLst>
              <a:ext uri="{FF2B5EF4-FFF2-40B4-BE49-F238E27FC236}">
                <a16:creationId xmlns:a16="http://schemas.microsoft.com/office/drawing/2014/main" id="{6E446926-6E94-84EF-E188-FD58B7A6CA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711" y="142275"/>
            <a:ext cx="914400" cy="914400"/>
          </a:xfrm>
          <a:prstGeom prst="rect">
            <a:avLst/>
          </a:prstGeom>
        </p:spPr>
      </p:pic>
      <p:pic>
        <p:nvPicPr>
          <p:cNvPr id="6" name="Graphic 5" descr="Snowflake with solid fill">
            <a:extLst>
              <a:ext uri="{FF2B5EF4-FFF2-40B4-BE49-F238E27FC236}">
                <a16:creationId xmlns:a16="http://schemas.microsoft.com/office/drawing/2014/main" id="{BCC4AC06-74E1-F413-DD99-5CAC5B5A7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0830" y="3010589"/>
            <a:ext cx="914400" cy="914400"/>
          </a:xfrm>
          <a:prstGeom prst="rect">
            <a:avLst/>
          </a:prstGeom>
        </p:spPr>
      </p:pic>
      <p:pic>
        <p:nvPicPr>
          <p:cNvPr id="10" name="Graphic 9" descr="Snowflake with solid fill">
            <a:extLst>
              <a:ext uri="{FF2B5EF4-FFF2-40B4-BE49-F238E27FC236}">
                <a16:creationId xmlns:a16="http://schemas.microsoft.com/office/drawing/2014/main" id="{B54FCF9F-7B8F-D686-AC0F-F72D1958DF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9822" y="690834"/>
            <a:ext cx="914400" cy="914400"/>
          </a:xfrm>
          <a:prstGeom prst="rect">
            <a:avLst/>
          </a:prstGeom>
        </p:spPr>
      </p:pic>
      <p:pic>
        <p:nvPicPr>
          <p:cNvPr id="11" name="Graphic 10" descr="Snowflake with solid fill">
            <a:extLst>
              <a:ext uri="{FF2B5EF4-FFF2-40B4-BE49-F238E27FC236}">
                <a16:creationId xmlns:a16="http://schemas.microsoft.com/office/drawing/2014/main" id="{F71803F5-AA88-335E-1B67-AED80DB2D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9352" y="737153"/>
            <a:ext cx="914400" cy="914400"/>
          </a:xfrm>
          <a:prstGeom prst="rect">
            <a:avLst/>
          </a:prstGeom>
        </p:spPr>
      </p:pic>
      <p:pic>
        <p:nvPicPr>
          <p:cNvPr id="12" name="Graphic 11" descr="Snowflake with solid fill">
            <a:extLst>
              <a:ext uri="{FF2B5EF4-FFF2-40B4-BE49-F238E27FC236}">
                <a16:creationId xmlns:a16="http://schemas.microsoft.com/office/drawing/2014/main" id="{877E394E-9717-119F-EE84-277FEB3EB7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70" y="1816086"/>
            <a:ext cx="914400" cy="914400"/>
          </a:xfrm>
          <a:prstGeom prst="rect">
            <a:avLst/>
          </a:prstGeom>
        </p:spPr>
      </p:pic>
      <p:pic>
        <p:nvPicPr>
          <p:cNvPr id="13" name="Graphic 12" descr="Snowflake with solid fill">
            <a:extLst>
              <a:ext uri="{FF2B5EF4-FFF2-40B4-BE49-F238E27FC236}">
                <a16:creationId xmlns:a16="http://schemas.microsoft.com/office/drawing/2014/main" id="{A88C81AB-CA1F-BB7C-FD12-5FB6554855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4121" y="690834"/>
            <a:ext cx="914400" cy="914400"/>
          </a:xfrm>
          <a:prstGeom prst="rect">
            <a:avLst/>
          </a:prstGeom>
        </p:spPr>
      </p:pic>
      <p:pic>
        <p:nvPicPr>
          <p:cNvPr id="14" name="Graphic 13" descr="Snowflake with solid fill">
            <a:extLst>
              <a:ext uri="{FF2B5EF4-FFF2-40B4-BE49-F238E27FC236}">
                <a16:creationId xmlns:a16="http://schemas.microsoft.com/office/drawing/2014/main" id="{D1E8A315-A28A-C7F5-68CE-9B4D768667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37694" y="2730486"/>
            <a:ext cx="914400" cy="914400"/>
          </a:xfrm>
          <a:prstGeom prst="rect">
            <a:avLst/>
          </a:prstGeom>
        </p:spPr>
      </p:pic>
      <p:pic>
        <p:nvPicPr>
          <p:cNvPr id="17" name="Graphic 16" descr="Snowflake with solid fill">
            <a:extLst>
              <a:ext uri="{FF2B5EF4-FFF2-40B4-BE49-F238E27FC236}">
                <a16:creationId xmlns:a16="http://schemas.microsoft.com/office/drawing/2014/main" id="{62308166-CBF2-CD6E-7373-0D7FA1B12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2234" y="-15823"/>
            <a:ext cx="914400" cy="914400"/>
          </a:xfrm>
          <a:prstGeom prst="rect">
            <a:avLst/>
          </a:prstGeom>
        </p:spPr>
      </p:pic>
      <p:pic>
        <p:nvPicPr>
          <p:cNvPr id="18" name="Graphic 17" descr="Snowflake with solid fill">
            <a:extLst>
              <a:ext uri="{FF2B5EF4-FFF2-40B4-BE49-F238E27FC236}">
                <a16:creationId xmlns:a16="http://schemas.microsoft.com/office/drawing/2014/main" id="{357D91B7-FB14-7937-EFED-6223D7CDD8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0355" y="3271060"/>
            <a:ext cx="914400" cy="914400"/>
          </a:xfrm>
          <a:prstGeom prst="rect">
            <a:avLst/>
          </a:prstGeom>
        </p:spPr>
      </p:pic>
      <p:pic>
        <p:nvPicPr>
          <p:cNvPr id="19" name="Graphic 18" descr="Snowflake with solid fill">
            <a:extLst>
              <a:ext uri="{FF2B5EF4-FFF2-40B4-BE49-F238E27FC236}">
                <a16:creationId xmlns:a16="http://schemas.microsoft.com/office/drawing/2014/main" id="{D027C7FF-8708-B4FD-9E09-910F3252E9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839" y="234394"/>
            <a:ext cx="914400" cy="914400"/>
          </a:xfrm>
          <a:prstGeom prst="rect">
            <a:avLst/>
          </a:prstGeom>
        </p:spPr>
      </p:pic>
      <p:pic>
        <p:nvPicPr>
          <p:cNvPr id="20" name="Graphic 19" descr="Snowflake with solid fill">
            <a:extLst>
              <a:ext uri="{FF2B5EF4-FFF2-40B4-BE49-F238E27FC236}">
                <a16:creationId xmlns:a16="http://schemas.microsoft.com/office/drawing/2014/main" id="{1C93CEF3-EAFC-0032-158E-82F3EFEBD2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7574" y="-81873"/>
            <a:ext cx="914400" cy="914400"/>
          </a:xfrm>
          <a:prstGeom prst="rect">
            <a:avLst/>
          </a:prstGeom>
        </p:spPr>
      </p:pic>
      <p:pic>
        <p:nvPicPr>
          <p:cNvPr id="21" name="Graphic 20" descr="Snowflake with solid fill">
            <a:extLst>
              <a:ext uri="{FF2B5EF4-FFF2-40B4-BE49-F238E27FC236}">
                <a16:creationId xmlns:a16="http://schemas.microsoft.com/office/drawing/2014/main" id="{B6D2C99A-6622-FFE1-3E33-B6330AF928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2723" y="2712949"/>
            <a:ext cx="914400" cy="914400"/>
          </a:xfrm>
          <a:prstGeom prst="rect">
            <a:avLst/>
          </a:prstGeom>
        </p:spPr>
      </p:pic>
    </p:spTree>
    <p:extLst>
      <p:ext uri="{BB962C8B-B14F-4D97-AF65-F5344CB8AC3E}">
        <p14:creationId xmlns:p14="http://schemas.microsoft.com/office/powerpoint/2010/main" val="16618962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E3283F-B58C-B06F-B5CC-97F1C9A79F38}"/>
              </a:ext>
            </a:extLst>
          </p:cNvPr>
          <p:cNvSpPr txBox="1"/>
          <p:nvPr/>
        </p:nvSpPr>
        <p:spPr>
          <a:xfrm>
            <a:off x="4257040" y="457200"/>
            <a:ext cx="3484880" cy="715089"/>
          </a:xfrm>
          <a:prstGeom prst="roundRect">
            <a:avLst/>
          </a:prstGeom>
          <a:solidFill>
            <a:schemeClr val="accent6">
              <a:lumMod val="75000"/>
            </a:schemeClr>
          </a:solidFill>
        </p:spPr>
        <p:txBody>
          <a:bodyPr wrap="square" rtlCol="0">
            <a:spAutoFit/>
          </a:bodyPr>
          <a:lstStyle/>
          <a:p>
            <a:pPr algn="ctr"/>
            <a:r>
              <a:rPr lang="en-US" b="1" dirty="0">
                <a:solidFill>
                  <a:schemeClr val="bg1"/>
                </a:solidFill>
                <a:latin typeface="Avenir Book" panose="02000503020000020003" pitchFamily="2" charset="0"/>
              </a:rPr>
              <a:t>Is my data continuous or categorical? </a:t>
            </a:r>
          </a:p>
        </p:txBody>
      </p:sp>
      <p:sp>
        <p:nvSpPr>
          <p:cNvPr id="24" name="TextBox 23">
            <a:extLst>
              <a:ext uri="{FF2B5EF4-FFF2-40B4-BE49-F238E27FC236}">
                <a16:creationId xmlns:a16="http://schemas.microsoft.com/office/drawing/2014/main" id="{19C1686D-3E15-94B5-8113-DC036D240F91}"/>
              </a:ext>
            </a:extLst>
          </p:cNvPr>
          <p:cNvSpPr txBox="1"/>
          <p:nvPr/>
        </p:nvSpPr>
        <p:spPr>
          <a:xfrm>
            <a:off x="6383020" y="2865596"/>
            <a:ext cx="1724660" cy="817245"/>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Goodness of Fit Test</a:t>
            </a:r>
          </a:p>
        </p:txBody>
      </p:sp>
      <p:grpSp>
        <p:nvGrpSpPr>
          <p:cNvPr id="3" name="Group 2">
            <a:extLst>
              <a:ext uri="{FF2B5EF4-FFF2-40B4-BE49-F238E27FC236}">
                <a16:creationId xmlns:a16="http://schemas.microsoft.com/office/drawing/2014/main" id="{3CE69B61-7554-6BE4-875B-24943144850E}"/>
              </a:ext>
            </a:extLst>
          </p:cNvPr>
          <p:cNvGrpSpPr/>
          <p:nvPr/>
        </p:nvGrpSpPr>
        <p:grpSpPr>
          <a:xfrm>
            <a:off x="6885096" y="814745"/>
            <a:ext cx="5159584" cy="2628383"/>
            <a:chOff x="6885096" y="814745"/>
            <a:chExt cx="5159584" cy="2628383"/>
          </a:xfrm>
        </p:grpSpPr>
        <p:cxnSp>
          <p:nvCxnSpPr>
            <p:cNvPr id="30" name="Straight Arrow Connector 29">
              <a:extLst>
                <a:ext uri="{FF2B5EF4-FFF2-40B4-BE49-F238E27FC236}">
                  <a16:creationId xmlns:a16="http://schemas.microsoft.com/office/drawing/2014/main" id="{B8FF8412-E60B-CE58-028E-6D1335D8FFBF}"/>
                </a:ext>
              </a:extLst>
            </p:cNvPr>
            <p:cNvCxnSpPr>
              <a:cxnSpLocks/>
            </p:cNvCxnSpPr>
            <p:nvPr/>
          </p:nvCxnSpPr>
          <p:spPr>
            <a:xfrm>
              <a:off x="9213296" y="2181591"/>
              <a:ext cx="0" cy="68265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4A2A905-EA03-ADB6-076A-0D1C890D1485}"/>
                </a:ext>
              </a:extLst>
            </p:cNvPr>
            <p:cNvCxnSpPr>
              <a:cxnSpLocks/>
              <a:stCxn id="9" idx="3"/>
              <a:endCxn id="11" idx="0"/>
            </p:cNvCxnSpPr>
            <p:nvPr/>
          </p:nvCxnSpPr>
          <p:spPr>
            <a:xfrm>
              <a:off x="7741920" y="814745"/>
              <a:ext cx="1468120" cy="953095"/>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2B6192F-9889-CF2D-7534-D21192CF0EA3}"/>
                </a:ext>
              </a:extLst>
            </p:cNvPr>
            <p:cNvSpPr txBox="1"/>
            <p:nvPr/>
          </p:nvSpPr>
          <p:spPr>
            <a:xfrm>
              <a:off x="7467600" y="1767840"/>
              <a:ext cx="3484880" cy="715089"/>
            </a:xfrm>
            <a:prstGeom prst="roundRect">
              <a:avLst/>
            </a:prstGeom>
            <a:solidFill>
              <a:schemeClr val="accent5">
                <a:lumMod val="75000"/>
              </a:schemeClr>
            </a:solidFill>
          </p:spPr>
          <p:txBody>
            <a:bodyPr wrap="square" rtlCol="0">
              <a:spAutoFit/>
            </a:bodyPr>
            <a:lstStyle/>
            <a:p>
              <a:pPr algn="ctr"/>
              <a:r>
                <a:rPr lang="en-US" b="1" dirty="0">
                  <a:solidFill>
                    <a:schemeClr val="bg1"/>
                  </a:solidFill>
                  <a:latin typeface="Avenir Book" panose="02000503020000020003" pitchFamily="2" charset="0"/>
                </a:rPr>
                <a:t>How many variables am I comparing?</a:t>
              </a:r>
            </a:p>
          </p:txBody>
        </p:sp>
        <p:sp>
          <p:nvSpPr>
            <p:cNvPr id="18" name="TextBox 17">
              <a:extLst>
                <a:ext uri="{FF2B5EF4-FFF2-40B4-BE49-F238E27FC236}">
                  <a16:creationId xmlns:a16="http://schemas.microsoft.com/office/drawing/2014/main" id="{7443712C-F50F-AA5B-4947-77D69BC76189}"/>
                </a:ext>
              </a:extLst>
            </p:cNvPr>
            <p:cNvSpPr txBox="1"/>
            <p:nvPr/>
          </p:nvSpPr>
          <p:spPr>
            <a:xfrm>
              <a:off x="8525397" y="987623"/>
              <a:ext cx="1418978" cy="369332"/>
            </a:xfrm>
            <a:prstGeom prst="rect">
              <a:avLst/>
            </a:prstGeom>
            <a:noFill/>
          </p:spPr>
          <p:txBody>
            <a:bodyPr wrap="none" rtlCol="0">
              <a:spAutoFit/>
            </a:bodyPr>
            <a:lstStyle/>
            <a:p>
              <a:r>
                <a:rPr lang="en-US" b="1" dirty="0">
                  <a:latin typeface="Avenir Book" panose="02000503020000020003" pitchFamily="2" charset="0"/>
                </a:rPr>
                <a:t>Categorical</a:t>
              </a:r>
            </a:p>
          </p:txBody>
        </p:sp>
        <p:sp>
          <p:nvSpPr>
            <p:cNvPr id="22" name="TextBox 21">
              <a:extLst>
                <a:ext uri="{FF2B5EF4-FFF2-40B4-BE49-F238E27FC236}">
                  <a16:creationId xmlns:a16="http://schemas.microsoft.com/office/drawing/2014/main" id="{BC5FE3CA-032C-7E49-85D1-3F48583F07DB}"/>
                </a:ext>
              </a:extLst>
            </p:cNvPr>
            <p:cNvSpPr txBox="1"/>
            <p:nvPr/>
          </p:nvSpPr>
          <p:spPr>
            <a:xfrm>
              <a:off x="8351520" y="2864246"/>
              <a:ext cx="1724660" cy="578882"/>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Test of Association </a:t>
              </a:r>
            </a:p>
          </p:txBody>
        </p:sp>
        <p:sp>
          <p:nvSpPr>
            <p:cNvPr id="25" name="TextBox 24">
              <a:extLst>
                <a:ext uri="{FF2B5EF4-FFF2-40B4-BE49-F238E27FC236}">
                  <a16:creationId xmlns:a16="http://schemas.microsoft.com/office/drawing/2014/main" id="{BC87B7E5-E718-3207-913E-451920BDDD4F}"/>
                </a:ext>
              </a:extLst>
            </p:cNvPr>
            <p:cNvSpPr txBox="1"/>
            <p:nvPr/>
          </p:nvSpPr>
          <p:spPr>
            <a:xfrm>
              <a:off x="10320020" y="2864245"/>
              <a:ext cx="1724660" cy="578882"/>
            </a:xfrm>
            <a:prstGeom prst="roundRect">
              <a:avLst/>
            </a:prstGeom>
            <a:solidFill>
              <a:schemeClr val="accent5">
                <a:lumMod val="20000"/>
                <a:lumOff val="80000"/>
              </a:schemeClr>
            </a:solidFill>
          </p:spPr>
          <p:txBody>
            <a:bodyPr wrap="square" rtlCol="0">
              <a:spAutoFit/>
            </a:bodyPr>
            <a:lstStyle/>
            <a:p>
              <a:pPr algn="ctr"/>
              <a:r>
                <a:rPr lang="en-US" sz="1400" b="1">
                  <a:solidFill>
                    <a:schemeClr val="accent5"/>
                  </a:solidFill>
                  <a:latin typeface="Avenir Book" panose="02000503020000020003" pitchFamily="2" charset="0"/>
                </a:rPr>
                <a:t>Logistic Regression</a:t>
              </a:r>
              <a:endParaRPr lang="en-US" sz="1400" b="1" dirty="0">
                <a:solidFill>
                  <a:schemeClr val="accent5"/>
                </a:solidFill>
                <a:latin typeface="Avenir Book" panose="02000503020000020003" pitchFamily="2" charset="0"/>
              </a:endParaRPr>
            </a:p>
          </p:txBody>
        </p:sp>
        <p:cxnSp>
          <p:nvCxnSpPr>
            <p:cNvPr id="32" name="Straight Arrow Connector 31">
              <a:extLst>
                <a:ext uri="{FF2B5EF4-FFF2-40B4-BE49-F238E27FC236}">
                  <a16:creationId xmlns:a16="http://schemas.microsoft.com/office/drawing/2014/main" id="{BD9DF7D6-D28F-06B0-B538-4123299823EE}"/>
                </a:ext>
              </a:extLst>
            </p:cNvPr>
            <p:cNvCxnSpPr>
              <a:cxnSpLocks/>
              <a:endCxn id="25" idx="0"/>
            </p:cNvCxnSpPr>
            <p:nvPr/>
          </p:nvCxnSpPr>
          <p:spPr>
            <a:xfrm>
              <a:off x="10615376" y="2227355"/>
              <a:ext cx="566974" cy="63689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0BAA228-5B15-B013-1F81-7BFAACE3730B}"/>
                </a:ext>
              </a:extLst>
            </p:cNvPr>
            <p:cNvSpPr txBox="1"/>
            <p:nvPr/>
          </p:nvSpPr>
          <p:spPr>
            <a:xfrm>
              <a:off x="6885096" y="2482541"/>
              <a:ext cx="312906" cy="369332"/>
            </a:xfrm>
            <a:prstGeom prst="rect">
              <a:avLst/>
            </a:prstGeom>
            <a:noFill/>
          </p:spPr>
          <p:txBody>
            <a:bodyPr wrap="none" rtlCol="0">
              <a:spAutoFit/>
            </a:bodyPr>
            <a:lstStyle/>
            <a:p>
              <a:r>
                <a:rPr lang="en-US">
                  <a:latin typeface="Avenir Book" panose="02000503020000020003" pitchFamily="2" charset="0"/>
                </a:rPr>
                <a:t>1</a:t>
              </a:r>
              <a:endParaRPr lang="en-US" dirty="0">
                <a:latin typeface="Avenir Book" panose="02000503020000020003" pitchFamily="2" charset="0"/>
              </a:endParaRPr>
            </a:p>
          </p:txBody>
        </p:sp>
        <p:sp>
          <p:nvSpPr>
            <p:cNvPr id="35" name="TextBox 34">
              <a:extLst>
                <a:ext uri="{FF2B5EF4-FFF2-40B4-BE49-F238E27FC236}">
                  <a16:creationId xmlns:a16="http://schemas.microsoft.com/office/drawing/2014/main" id="{FF0CA59E-D17D-8D81-9F7E-C8445B850D84}"/>
                </a:ext>
              </a:extLst>
            </p:cNvPr>
            <p:cNvSpPr txBox="1"/>
            <p:nvPr/>
          </p:nvSpPr>
          <p:spPr>
            <a:xfrm>
              <a:off x="8820818" y="2482929"/>
              <a:ext cx="312906" cy="369332"/>
            </a:xfrm>
            <a:prstGeom prst="rect">
              <a:avLst/>
            </a:prstGeom>
            <a:noFill/>
          </p:spPr>
          <p:txBody>
            <a:bodyPr wrap="none" rtlCol="0">
              <a:spAutoFit/>
            </a:bodyPr>
            <a:lstStyle/>
            <a:p>
              <a:r>
                <a:rPr lang="en-US">
                  <a:latin typeface="Avenir Book" panose="02000503020000020003" pitchFamily="2" charset="0"/>
                </a:rPr>
                <a:t>2</a:t>
              </a:r>
              <a:endParaRPr lang="en-US" dirty="0">
                <a:latin typeface="Avenir Book" panose="02000503020000020003" pitchFamily="2" charset="0"/>
              </a:endParaRPr>
            </a:p>
          </p:txBody>
        </p:sp>
        <p:sp>
          <p:nvSpPr>
            <p:cNvPr id="36" name="TextBox 35">
              <a:extLst>
                <a:ext uri="{FF2B5EF4-FFF2-40B4-BE49-F238E27FC236}">
                  <a16:creationId xmlns:a16="http://schemas.microsoft.com/office/drawing/2014/main" id="{92D6EE1E-20CB-57A5-6156-09BCA654E316}"/>
                </a:ext>
              </a:extLst>
            </p:cNvPr>
            <p:cNvSpPr txBox="1"/>
            <p:nvPr/>
          </p:nvSpPr>
          <p:spPr>
            <a:xfrm>
              <a:off x="10464236" y="2482541"/>
              <a:ext cx="516900" cy="369332"/>
            </a:xfrm>
            <a:prstGeom prst="rect">
              <a:avLst/>
            </a:prstGeom>
            <a:noFill/>
          </p:spPr>
          <p:txBody>
            <a:bodyPr wrap="square" rtlCol="0">
              <a:spAutoFit/>
            </a:bodyPr>
            <a:lstStyle/>
            <a:p>
              <a:r>
                <a:rPr lang="en-US">
                  <a:latin typeface="Avenir Book" panose="02000503020000020003" pitchFamily="2" charset="0"/>
                </a:rPr>
                <a:t>3+</a:t>
              </a:r>
              <a:endParaRPr lang="en-US" dirty="0">
                <a:latin typeface="Avenir Book" panose="02000503020000020003" pitchFamily="2" charset="0"/>
              </a:endParaRPr>
            </a:p>
          </p:txBody>
        </p:sp>
        <p:cxnSp>
          <p:nvCxnSpPr>
            <p:cNvPr id="43" name="Straight Arrow Connector 42">
              <a:extLst>
                <a:ext uri="{FF2B5EF4-FFF2-40B4-BE49-F238E27FC236}">
                  <a16:creationId xmlns:a16="http://schemas.microsoft.com/office/drawing/2014/main" id="{F559BCAD-FE62-A1B1-3EB8-36D01690F577}"/>
                </a:ext>
              </a:extLst>
            </p:cNvPr>
            <p:cNvCxnSpPr>
              <a:cxnSpLocks/>
            </p:cNvCxnSpPr>
            <p:nvPr/>
          </p:nvCxnSpPr>
          <p:spPr>
            <a:xfrm flipH="1">
              <a:off x="7314647" y="2312529"/>
              <a:ext cx="496570" cy="53934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C872F009-537A-63C6-FA48-F78CB2B79E3B}"/>
              </a:ext>
            </a:extLst>
          </p:cNvPr>
          <p:cNvGrpSpPr/>
          <p:nvPr/>
        </p:nvGrpSpPr>
        <p:grpSpPr>
          <a:xfrm>
            <a:off x="4120101" y="2855969"/>
            <a:ext cx="2551210" cy="1506151"/>
            <a:chOff x="4120101" y="2855969"/>
            <a:chExt cx="2551210" cy="1506151"/>
          </a:xfrm>
        </p:grpSpPr>
        <p:cxnSp>
          <p:nvCxnSpPr>
            <p:cNvPr id="46" name="Straight Arrow Connector 45">
              <a:extLst>
                <a:ext uri="{FF2B5EF4-FFF2-40B4-BE49-F238E27FC236}">
                  <a16:creationId xmlns:a16="http://schemas.microsoft.com/office/drawing/2014/main" id="{19A7148E-5A42-4DCB-4E5F-EE7FA10A013A}"/>
                </a:ext>
              </a:extLst>
            </p:cNvPr>
            <p:cNvCxnSpPr>
              <a:cxnSpLocks/>
              <a:endCxn id="45" idx="0"/>
            </p:cNvCxnSpPr>
            <p:nvPr/>
          </p:nvCxnSpPr>
          <p:spPr>
            <a:xfrm>
              <a:off x="4836600" y="2855969"/>
              <a:ext cx="972381" cy="92726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D7112E4-83E9-5FAF-611D-CD764B2384A4}"/>
                </a:ext>
              </a:extLst>
            </p:cNvPr>
            <p:cNvSpPr txBox="1"/>
            <p:nvPr/>
          </p:nvSpPr>
          <p:spPr>
            <a:xfrm>
              <a:off x="4946651" y="3783238"/>
              <a:ext cx="1724660"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Groups? </a:t>
              </a:r>
              <a:endParaRPr lang="en-US" sz="1400" b="1" dirty="0">
                <a:solidFill>
                  <a:schemeClr val="bg1"/>
                </a:solidFill>
                <a:latin typeface="Avenir Book" panose="02000503020000020003" pitchFamily="2" charset="0"/>
              </a:endParaRPr>
            </a:p>
          </p:txBody>
        </p:sp>
        <p:sp>
          <p:nvSpPr>
            <p:cNvPr id="48" name="TextBox 47">
              <a:extLst>
                <a:ext uri="{FF2B5EF4-FFF2-40B4-BE49-F238E27FC236}">
                  <a16:creationId xmlns:a16="http://schemas.microsoft.com/office/drawing/2014/main" id="{37F72AFE-EAB3-0138-372C-5283FF5958DE}"/>
                </a:ext>
              </a:extLst>
            </p:cNvPr>
            <p:cNvSpPr txBox="1"/>
            <p:nvPr/>
          </p:nvSpPr>
          <p:spPr>
            <a:xfrm>
              <a:off x="4120101" y="3208943"/>
              <a:ext cx="1205783" cy="430887"/>
            </a:xfrm>
            <a:prstGeom prst="rect">
              <a:avLst/>
            </a:prstGeom>
            <a:noFill/>
          </p:spPr>
          <p:txBody>
            <a:bodyPr wrap="square" rtlCol="0">
              <a:spAutoFit/>
            </a:bodyPr>
            <a:lstStyle/>
            <a:p>
              <a:pPr algn="ctr"/>
              <a:r>
                <a:rPr lang="en-US" sz="1100" dirty="0">
                  <a:latin typeface="Avenir Book" panose="02000503020000020003" pitchFamily="2" charset="0"/>
                </a:rPr>
                <a:t>Differences Between Means</a:t>
              </a:r>
            </a:p>
          </p:txBody>
        </p:sp>
      </p:grpSp>
      <p:grpSp>
        <p:nvGrpSpPr>
          <p:cNvPr id="4" name="Group 3">
            <a:extLst>
              <a:ext uri="{FF2B5EF4-FFF2-40B4-BE49-F238E27FC236}">
                <a16:creationId xmlns:a16="http://schemas.microsoft.com/office/drawing/2014/main" id="{543B1D3C-CB8F-7F64-1B32-1402D2E4934F}"/>
              </a:ext>
            </a:extLst>
          </p:cNvPr>
          <p:cNvGrpSpPr/>
          <p:nvPr/>
        </p:nvGrpSpPr>
        <p:grpSpPr>
          <a:xfrm>
            <a:off x="540353" y="2185092"/>
            <a:ext cx="1724660" cy="869163"/>
            <a:chOff x="540353" y="2185092"/>
            <a:chExt cx="1724660" cy="869163"/>
          </a:xfrm>
        </p:grpSpPr>
        <p:cxnSp>
          <p:nvCxnSpPr>
            <p:cNvPr id="26" name="Straight Arrow Connector 25">
              <a:extLst>
                <a:ext uri="{FF2B5EF4-FFF2-40B4-BE49-F238E27FC236}">
                  <a16:creationId xmlns:a16="http://schemas.microsoft.com/office/drawing/2014/main" id="{EC5136F0-D00B-9B9C-FDED-61FE08FC344F}"/>
                </a:ext>
              </a:extLst>
            </p:cNvPr>
            <p:cNvCxnSpPr>
              <a:cxnSpLocks/>
            </p:cNvCxnSpPr>
            <p:nvPr/>
          </p:nvCxnSpPr>
          <p:spPr>
            <a:xfrm flipH="1">
              <a:off x="1179272" y="2185092"/>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7B119C54-4CA0-92EC-AF27-3CCCE55EB843}"/>
                </a:ext>
              </a:extLst>
            </p:cNvPr>
            <p:cNvSpPr txBox="1"/>
            <p:nvPr/>
          </p:nvSpPr>
          <p:spPr>
            <a:xfrm>
              <a:off x="540353" y="2713736"/>
              <a:ext cx="1724660" cy="340519"/>
            </a:xfrm>
            <a:prstGeom prst="roundRect">
              <a:avLst/>
            </a:prstGeom>
            <a:solidFill>
              <a:schemeClr val="accent2">
                <a:lumMod val="60000"/>
                <a:lumOff val="40000"/>
              </a:schemeClr>
            </a:solidFill>
          </p:spPr>
          <p:txBody>
            <a:bodyPr wrap="square" rtlCol="0">
              <a:spAutoFit/>
            </a:bodyPr>
            <a:lstStyle/>
            <a:p>
              <a:pPr algn="ctr"/>
              <a:r>
                <a:rPr lang="en-US" sz="1400" b="1" dirty="0">
                  <a:solidFill>
                    <a:schemeClr val="bg1"/>
                  </a:solidFill>
                  <a:latin typeface="Avenir Book" panose="02000503020000020003" pitchFamily="2" charset="0"/>
                </a:rPr>
                <a:t>One sample t-test</a:t>
              </a:r>
            </a:p>
          </p:txBody>
        </p:sp>
        <p:sp>
          <p:nvSpPr>
            <p:cNvPr id="53" name="TextBox 52">
              <a:extLst>
                <a:ext uri="{FF2B5EF4-FFF2-40B4-BE49-F238E27FC236}">
                  <a16:creationId xmlns:a16="http://schemas.microsoft.com/office/drawing/2014/main" id="{95DC0F01-ADD1-DC25-E82B-B855CF7CCB02}"/>
                </a:ext>
              </a:extLst>
            </p:cNvPr>
            <p:cNvSpPr txBox="1"/>
            <p:nvPr/>
          </p:nvSpPr>
          <p:spPr>
            <a:xfrm>
              <a:off x="624370" y="2390494"/>
              <a:ext cx="669297" cy="261610"/>
            </a:xfrm>
            <a:prstGeom prst="rect">
              <a:avLst/>
            </a:prstGeom>
            <a:noFill/>
          </p:spPr>
          <p:txBody>
            <a:bodyPr wrap="square" rtlCol="0">
              <a:spAutoFit/>
            </a:bodyPr>
            <a:lstStyle/>
            <a:p>
              <a:pPr algn="ctr"/>
              <a:r>
                <a:rPr lang="en-US" sz="1100" dirty="0">
                  <a:latin typeface="Avenir Book" panose="02000503020000020003" pitchFamily="2" charset="0"/>
                </a:rPr>
                <a:t>1</a:t>
              </a:r>
            </a:p>
          </p:txBody>
        </p:sp>
      </p:grpSp>
      <p:grpSp>
        <p:nvGrpSpPr>
          <p:cNvPr id="6" name="Group 5">
            <a:extLst>
              <a:ext uri="{FF2B5EF4-FFF2-40B4-BE49-F238E27FC236}">
                <a16:creationId xmlns:a16="http://schemas.microsoft.com/office/drawing/2014/main" id="{F8D82EDF-6F8E-1549-B6A3-DB630F8A1C2E}"/>
              </a:ext>
            </a:extLst>
          </p:cNvPr>
          <p:cNvGrpSpPr/>
          <p:nvPr/>
        </p:nvGrpSpPr>
        <p:grpSpPr>
          <a:xfrm>
            <a:off x="3448198" y="2177893"/>
            <a:ext cx="1828099" cy="898195"/>
            <a:chOff x="3448198" y="2177893"/>
            <a:chExt cx="1828099" cy="898195"/>
          </a:xfrm>
        </p:grpSpPr>
        <p:sp>
          <p:nvSpPr>
            <p:cNvPr id="41" name="TextBox 40">
              <a:extLst>
                <a:ext uri="{FF2B5EF4-FFF2-40B4-BE49-F238E27FC236}">
                  <a16:creationId xmlns:a16="http://schemas.microsoft.com/office/drawing/2014/main" id="{24164CFA-A2D0-93B2-BE9B-C874A3F568DE}"/>
                </a:ext>
              </a:extLst>
            </p:cNvPr>
            <p:cNvSpPr txBox="1"/>
            <p:nvPr/>
          </p:nvSpPr>
          <p:spPr>
            <a:xfrm>
              <a:off x="3551637" y="2735569"/>
              <a:ext cx="1724660" cy="340519"/>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Type of Question</a:t>
              </a:r>
            </a:p>
          </p:txBody>
        </p:sp>
        <p:cxnSp>
          <p:nvCxnSpPr>
            <p:cNvPr id="44" name="Straight Arrow Connector 43">
              <a:extLst>
                <a:ext uri="{FF2B5EF4-FFF2-40B4-BE49-F238E27FC236}">
                  <a16:creationId xmlns:a16="http://schemas.microsoft.com/office/drawing/2014/main" id="{033082FC-A671-4230-465F-DCA324A57193}"/>
                </a:ext>
              </a:extLst>
            </p:cNvPr>
            <p:cNvCxnSpPr>
              <a:cxnSpLocks/>
            </p:cNvCxnSpPr>
            <p:nvPr/>
          </p:nvCxnSpPr>
          <p:spPr>
            <a:xfrm>
              <a:off x="3969101" y="2177893"/>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D323C97B-48CD-3009-AD66-5D0353F3D9B6}"/>
                </a:ext>
              </a:extLst>
            </p:cNvPr>
            <p:cNvSpPr txBox="1"/>
            <p:nvPr/>
          </p:nvSpPr>
          <p:spPr>
            <a:xfrm>
              <a:off x="3448198" y="2444703"/>
              <a:ext cx="735340"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7" name="Group 6">
            <a:extLst>
              <a:ext uri="{FF2B5EF4-FFF2-40B4-BE49-F238E27FC236}">
                <a16:creationId xmlns:a16="http://schemas.microsoft.com/office/drawing/2014/main" id="{A755627B-86C8-43F0-760F-A7AADC686891}"/>
              </a:ext>
            </a:extLst>
          </p:cNvPr>
          <p:cNvGrpSpPr/>
          <p:nvPr/>
        </p:nvGrpSpPr>
        <p:grpSpPr>
          <a:xfrm>
            <a:off x="773856" y="3022881"/>
            <a:ext cx="3720674" cy="2148723"/>
            <a:chOff x="773856" y="3022881"/>
            <a:chExt cx="3720674" cy="2148723"/>
          </a:xfrm>
        </p:grpSpPr>
        <p:sp>
          <p:nvSpPr>
            <p:cNvPr id="49" name="TextBox 48">
              <a:extLst>
                <a:ext uri="{FF2B5EF4-FFF2-40B4-BE49-F238E27FC236}">
                  <a16:creationId xmlns:a16="http://schemas.microsoft.com/office/drawing/2014/main" id="{9D52BD2C-CF59-CFF1-2CB4-6EDF0031473D}"/>
                </a:ext>
              </a:extLst>
            </p:cNvPr>
            <p:cNvSpPr txBox="1"/>
            <p:nvPr/>
          </p:nvSpPr>
          <p:spPr>
            <a:xfrm>
              <a:off x="2053037" y="3472558"/>
              <a:ext cx="1724660" cy="817245"/>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have an independent variable?</a:t>
              </a:r>
            </a:p>
          </p:txBody>
        </p:sp>
        <p:cxnSp>
          <p:nvCxnSpPr>
            <p:cNvPr id="50" name="Straight Arrow Connector 49">
              <a:extLst>
                <a:ext uri="{FF2B5EF4-FFF2-40B4-BE49-F238E27FC236}">
                  <a16:creationId xmlns:a16="http://schemas.microsoft.com/office/drawing/2014/main" id="{4DBDD4AA-B747-17A8-51D2-E47FB80D9BC9}"/>
                </a:ext>
              </a:extLst>
            </p:cNvPr>
            <p:cNvCxnSpPr>
              <a:cxnSpLocks/>
              <a:endCxn id="49" idx="0"/>
            </p:cNvCxnSpPr>
            <p:nvPr/>
          </p:nvCxnSpPr>
          <p:spPr>
            <a:xfrm flipH="1">
              <a:off x="2915367" y="3038829"/>
              <a:ext cx="1077179" cy="43372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168BF9C5-02A2-55F3-03FF-0AEB9E8866C1}"/>
                </a:ext>
              </a:extLst>
            </p:cNvPr>
            <p:cNvSpPr txBox="1"/>
            <p:nvPr/>
          </p:nvSpPr>
          <p:spPr>
            <a:xfrm>
              <a:off x="2467358" y="3022881"/>
              <a:ext cx="1205783" cy="261610"/>
            </a:xfrm>
            <a:prstGeom prst="rect">
              <a:avLst/>
            </a:prstGeom>
            <a:noFill/>
          </p:spPr>
          <p:txBody>
            <a:bodyPr wrap="square" rtlCol="0">
              <a:spAutoFit/>
            </a:bodyPr>
            <a:lstStyle/>
            <a:p>
              <a:pPr algn="ctr"/>
              <a:r>
                <a:rPr lang="en-US" sz="1100">
                  <a:latin typeface="Avenir Book" panose="02000503020000020003" pitchFamily="2" charset="0"/>
                </a:rPr>
                <a:t>Relationships</a:t>
              </a:r>
              <a:endParaRPr lang="en-US" sz="1100" dirty="0">
                <a:latin typeface="Avenir Book" panose="02000503020000020003" pitchFamily="2" charset="0"/>
              </a:endParaRPr>
            </a:p>
          </p:txBody>
        </p:sp>
        <p:sp>
          <p:nvSpPr>
            <p:cNvPr id="55" name="TextBox 54">
              <a:extLst>
                <a:ext uri="{FF2B5EF4-FFF2-40B4-BE49-F238E27FC236}">
                  <a16:creationId xmlns:a16="http://schemas.microsoft.com/office/drawing/2014/main" id="{98B02DBF-4A49-384D-2EED-687333E1545D}"/>
                </a:ext>
              </a:extLst>
            </p:cNvPr>
            <p:cNvSpPr txBox="1"/>
            <p:nvPr/>
          </p:nvSpPr>
          <p:spPr>
            <a:xfrm>
              <a:off x="773856" y="4831085"/>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Regression</a:t>
              </a:r>
            </a:p>
          </p:txBody>
        </p:sp>
        <p:sp>
          <p:nvSpPr>
            <p:cNvPr id="56" name="TextBox 55">
              <a:extLst>
                <a:ext uri="{FF2B5EF4-FFF2-40B4-BE49-F238E27FC236}">
                  <a16:creationId xmlns:a16="http://schemas.microsoft.com/office/drawing/2014/main" id="{218B2F3B-CC84-D3B1-24ED-3AAC714DD209}"/>
                </a:ext>
              </a:extLst>
            </p:cNvPr>
            <p:cNvSpPr txBox="1"/>
            <p:nvPr/>
          </p:nvSpPr>
          <p:spPr>
            <a:xfrm>
              <a:off x="2769870" y="4819057"/>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Correlation</a:t>
              </a:r>
            </a:p>
          </p:txBody>
        </p:sp>
        <p:cxnSp>
          <p:nvCxnSpPr>
            <p:cNvPr id="57" name="Straight Arrow Connector 56">
              <a:extLst>
                <a:ext uri="{FF2B5EF4-FFF2-40B4-BE49-F238E27FC236}">
                  <a16:creationId xmlns:a16="http://schemas.microsoft.com/office/drawing/2014/main" id="{F13FB752-AE42-4150-98ED-FD351918599D}"/>
                </a:ext>
              </a:extLst>
            </p:cNvPr>
            <p:cNvCxnSpPr>
              <a:cxnSpLocks/>
              <a:endCxn id="55" idx="0"/>
            </p:cNvCxnSpPr>
            <p:nvPr/>
          </p:nvCxnSpPr>
          <p:spPr>
            <a:xfrm flipH="1">
              <a:off x="1636186" y="4158911"/>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4AEF3694-8D8B-ECA9-20CB-E2FB7FA2C57C}"/>
                </a:ext>
              </a:extLst>
            </p:cNvPr>
            <p:cNvCxnSpPr>
              <a:cxnSpLocks/>
              <a:endCxn id="56" idx="0"/>
            </p:cNvCxnSpPr>
            <p:nvPr/>
          </p:nvCxnSpPr>
          <p:spPr>
            <a:xfrm>
              <a:off x="3148687" y="4212224"/>
              <a:ext cx="483513" cy="60683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C3FCED9B-81AD-47CC-D4AE-414636743107}"/>
                </a:ext>
              </a:extLst>
            </p:cNvPr>
            <p:cNvSpPr txBox="1"/>
            <p:nvPr/>
          </p:nvSpPr>
          <p:spPr>
            <a:xfrm>
              <a:off x="902678" y="4384835"/>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66" name="TextBox 65">
              <a:extLst>
                <a:ext uri="{FF2B5EF4-FFF2-40B4-BE49-F238E27FC236}">
                  <a16:creationId xmlns:a16="http://schemas.microsoft.com/office/drawing/2014/main" id="{FD7B323D-8610-3040-A845-1934D0CD3593}"/>
                </a:ext>
              </a:extLst>
            </p:cNvPr>
            <p:cNvSpPr txBox="1"/>
            <p:nvPr/>
          </p:nvSpPr>
          <p:spPr>
            <a:xfrm>
              <a:off x="2498516" y="4424663"/>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grpSp>
      <p:grpSp>
        <p:nvGrpSpPr>
          <p:cNvPr id="10" name="Group 9">
            <a:extLst>
              <a:ext uri="{FF2B5EF4-FFF2-40B4-BE49-F238E27FC236}">
                <a16:creationId xmlns:a16="http://schemas.microsoft.com/office/drawing/2014/main" id="{DFB1DC9B-BE20-2D95-5A3F-C0B8C1FACA68}"/>
              </a:ext>
            </a:extLst>
          </p:cNvPr>
          <p:cNvGrpSpPr/>
          <p:nvPr/>
        </p:nvGrpSpPr>
        <p:grpSpPr>
          <a:xfrm>
            <a:off x="1291540" y="4362120"/>
            <a:ext cx="5313803" cy="2024642"/>
            <a:chOff x="1291540" y="4362120"/>
            <a:chExt cx="5313803" cy="2024642"/>
          </a:xfrm>
        </p:grpSpPr>
        <p:sp>
          <p:nvSpPr>
            <p:cNvPr id="39" name="TextBox 38">
              <a:extLst>
                <a:ext uri="{FF2B5EF4-FFF2-40B4-BE49-F238E27FC236}">
                  <a16:creationId xmlns:a16="http://schemas.microsoft.com/office/drawing/2014/main" id="{89C99BB2-0F72-4950-B193-79776D7FF037}"/>
                </a:ext>
              </a:extLst>
            </p:cNvPr>
            <p:cNvSpPr txBox="1"/>
            <p:nvPr/>
          </p:nvSpPr>
          <p:spPr>
            <a:xfrm>
              <a:off x="1291540" y="6046243"/>
              <a:ext cx="200775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Paired samples T-test</a:t>
              </a:r>
              <a:endParaRPr lang="en-US" sz="1400" b="1" dirty="0">
                <a:solidFill>
                  <a:schemeClr val="bg1"/>
                </a:solidFill>
                <a:latin typeface="Avenir Book" panose="02000503020000020003" pitchFamily="2" charset="0"/>
              </a:endParaRPr>
            </a:p>
          </p:txBody>
        </p:sp>
        <p:sp>
          <p:nvSpPr>
            <p:cNvPr id="40" name="TextBox 39">
              <a:extLst>
                <a:ext uri="{FF2B5EF4-FFF2-40B4-BE49-F238E27FC236}">
                  <a16:creationId xmlns:a16="http://schemas.microsoft.com/office/drawing/2014/main" id="{309A7EEB-FD17-F4F3-AD44-1914BFBF967D}"/>
                </a:ext>
              </a:extLst>
            </p:cNvPr>
            <p:cNvSpPr txBox="1"/>
            <p:nvPr/>
          </p:nvSpPr>
          <p:spPr>
            <a:xfrm>
              <a:off x="3992546" y="6043255"/>
              <a:ext cx="261279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Independent Samples T-test</a:t>
              </a:r>
              <a:endParaRPr lang="en-US" sz="1400" b="1" dirty="0">
                <a:solidFill>
                  <a:schemeClr val="bg1"/>
                </a:solidFill>
                <a:latin typeface="Avenir Book" panose="02000503020000020003" pitchFamily="2" charset="0"/>
              </a:endParaRPr>
            </a:p>
          </p:txBody>
        </p:sp>
        <p:sp>
          <p:nvSpPr>
            <p:cNvPr id="75" name="TextBox 74">
              <a:extLst>
                <a:ext uri="{FF2B5EF4-FFF2-40B4-BE49-F238E27FC236}">
                  <a16:creationId xmlns:a16="http://schemas.microsoft.com/office/drawing/2014/main" id="{E4B605AF-98B1-0574-EA4E-59C9D674C337}"/>
                </a:ext>
              </a:extLst>
            </p:cNvPr>
            <p:cNvSpPr txBox="1"/>
            <p:nvPr/>
          </p:nvSpPr>
          <p:spPr>
            <a:xfrm>
              <a:off x="3030399" y="5333191"/>
              <a:ext cx="2767136" cy="340519"/>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Are the groups related?</a:t>
              </a:r>
              <a:endParaRPr lang="en-US" sz="1400" b="1" dirty="0">
                <a:solidFill>
                  <a:schemeClr val="bg1"/>
                </a:solidFill>
                <a:latin typeface="Avenir Book" panose="02000503020000020003" pitchFamily="2" charset="0"/>
              </a:endParaRPr>
            </a:p>
          </p:txBody>
        </p:sp>
        <p:cxnSp>
          <p:nvCxnSpPr>
            <p:cNvPr id="76" name="Straight Arrow Connector 75">
              <a:extLst>
                <a:ext uri="{FF2B5EF4-FFF2-40B4-BE49-F238E27FC236}">
                  <a16:creationId xmlns:a16="http://schemas.microsoft.com/office/drawing/2014/main" id="{1F283207-9DBB-4DE8-D2F1-54957AF05D1B}"/>
                </a:ext>
              </a:extLst>
            </p:cNvPr>
            <p:cNvCxnSpPr>
              <a:cxnSpLocks/>
              <a:stCxn id="45" idx="2"/>
            </p:cNvCxnSpPr>
            <p:nvPr/>
          </p:nvCxnSpPr>
          <p:spPr>
            <a:xfrm flipH="1">
              <a:off x="5144701" y="4362120"/>
              <a:ext cx="664280" cy="93748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6EEC3B51-3047-9532-7E92-44A6D3E6C05A}"/>
                </a:ext>
              </a:extLst>
            </p:cNvPr>
            <p:cNvCxnSpPr>
              <a:cxnSpLocks/>
              <a:endCxn id="39" idx="0"/>
            </p:cNvCxnSpPr>
            <p:nvPr/>
          </p:nvCxnSpPr>
          <p:spPr>
            <a:xfrm flipH="1">
              <a:off x="2295419" y="5599492"/>
              <a:ext cx="1256218" cy="446751"/>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076EEFE-1D34-4E6B-7920-312705EC99F8}"/>
                </a:ext>
              </a:extLst>
            </p:cNvPr>
            <p:cNvCxnSpPr>
              <a:cxnSpLocks/>
              <a:endCxn id="40" idx="0"/>
            </p:cNvCxnSpPr>
            <p:nvPr/>
          </p:nvCxnSpPr>
          <p:spPr>
            <a:xfrm>
              <a:off x="4605695" y="5599492"/>
              <a:ext cx="693250" cy="44376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8AD813A3-C8C8-FDCB-4518-D644566E9C24}"/>
                </a:ext>
              </a:extLst>
            </p:cNvPr>
            <p:cNvSpPr txBox="1"/>
            <p:nvPr/>
          </p:nvSpPr>
          <p:spPr>
            <a:xfrm>
              <a:off x="1931858" y="5636302"/>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88" name="TextBox 87">
              <a:extLst>
                <a:ext uri="{FF2B5EF4-FFF2-40B4-BE49-F238E27FC236}">
                  <a16:creationId xmlns:a16="http://schemas.microsoft.com/office/drawing/2014/main" id="{BDE03BA4-BC6E-3A2D-EA23-E331BDE49E94}"/>
                </a:ext>
              </a:extLst>
            </p:cNvPr>
            <p:cNvSpPr txBox="1"/>
            <p:nvPr/>
          </p:nvSpPr>
          <p:spPr>
            <a:xfrm>
              <a:off x="4264256" y="5727677"/>
              <a:ext cx="522906"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90" name="TextBox 89">
              <a:extLst>
                <a:ext uri="{FF2B5EF4-FFF2-40B4-BE49-F238E27FC236}">
                  <a16:creationId xmlns:a16="http://schemas.microsoft.com/office/drawing/2014/main" id="{F57B6F13-33A0-473C-EE0C-6995A6DBDA55}"/>
                </a:ext>
              </a:extLst>
            </p:cNvPr>
            <p:cNvSpPr txBox="1"/>
            <p:nvPr/>
          </p:nvSpPr>
          <p:spPr>
            <a:xfrm>
              <a:off x="4722992" y="4564442"/>
              <a:ext cx="1205783"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14" name="Group 13">
            <a:extLst>
              <a:ext uri="{FF2B5EF4-FFF2-40B4-BE49-F238E27FC236}">
                <a16:creationId xmlns:a16="http://schemas.microsoft.com/office/drawing/2014/main" id="{05AE3B8C-C538-D20D-B66A-E5778FF05780}"/>
              </a:ext>
            </a:extLst>
          </p:cNvPr>
          <p:cNvGrpSpPr/>
          <p:nvPr/>
        </p:nvGrpSpPr>
        <p:grpSpPr>
          <a:xfrm>
            <a:off x="6113193" y="4706216"/>
            <a:ext cx="1724660" cy="1012693"/>
            <a:chOff x="6113193" y="4706216"/>
            <a:chExt cx="1724660" cy="1012693"/>
          </a:xfrm>
        </p:grpSpPr>
        <p:sp>
          <p:nvSpPr>
            <p:cNvPr id="94" name="TextBox 93">
              <a:extLst>
                <a:ext uri="{FF2B5EF4-FFF2-40B4-BE49-F238E27FC236}">
                  <a16:creationId xmlns:a16="http://schemas.microsoft.com/office/drawing/2014/main" id="{931CECB9-750E-3D27-66B1-5DE7C86AFCD9}"/>
                </a:ext>
              </a:extLst>
            </p:cNvPr>
            <p:cNvSpPr txBox="1"/>
            <p:nvPr/>
          </p:nvSpPr>
          <p:spPr>
            <a:xfrm>
              <a:off x="6113193" y="5378390"/>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ANCOVA</a:t>
              </a:r>
              <a:endParaRPr lang="en-US" sz="1400" b="1" dirty="0">
                <a:solidFill>
                  <a:schemeClr val="bg1"/>
                </a:solidFill>
                <a:latin typeface="Avenir Book" panose="02000503020000020003" pitchFamily="2" charset="0"/>
              </a:endParaRPr>
            </a:p>
          </p:txBody>
        </p:sp>
        <p:cxnSp>
          <p:nvCxnSpPr>
            <p:cNvPr id="95" name="Straight Arrow Connector 94">
              <a:extLst>
                <a:ext uri="{FF2B5EF4-FFF2-40B4-BE49-F238E27FC236}">
                  <a16:creationId xmlns:a16="http://schemas.microsoft.com/office/drawing/2014/main" id="{40D5BD30-7297-E9B9-FA72-6EBB584328C1}"/>
                </a:ext>
              </a:extLst>
            </p:cNvPr>
            <p:cNvCxnSpPr>
              <a:cxnSpLocks/>
              <a:endCxn id="94" idx="0"/>
            </p:cNvCxnSpPr>
            <p:nvPr/>
          </p:nvCxnSpPr>
          <p:spPr>
            <a:xfrm flipH="1">
              <a:off x="6975523" y="4706216"/>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4586A34-8514-E13B-A6A4-A30F41799119}"/>
                </a:ext>
              </a:extLst>
            </p:cNvPr>
            <p:cNvSpPr txBox="1"/>
            <p:nvPr/>
          </p:nvSpPr>
          <p:spPr>
            <a:xfrm>
              <a:off x="6242015" y="4932140"/>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grpSp>
      <p:grpSp>
        <p:nvGrpSpPr>
          <p:cNvPr id="15" name="Group 14">
            <a:extLst>
              <a:ext uri="{FF2B5EF4-FFF2-40B4-BE49-F238E27FC236}">
                <a16:creationId xmlns:a16="http://schemas.microsoft.com/office/drawing/2014/main" id="{CD033F95-C9AB-A546-04DC-A97B9CDAB578}"/>
              </a:ext>
            </a:extLst>
          </p:cNvPr>
          <p:cNvGrpSpPr/>
          <p:nvPr/>
        </p:nvGrpSpPr>
        <p:grpSpPr>
          <a:xfrm>
            <a:off x="7901557" y="4615784"/>
            <a:ext cx="3978046" cy="1622647"/>
            <a:chOff x="7901557" y="4615784"/>
            <a:chExt cx="3978046" cy="1622647"/>
          </a:xfrm>
        </p:grpSpPr>
        <p:sp>
          <p:nvSpPr>
            <p:cNvPr id="92" name="TextBox 91">
              <a:extLst>
                <a:ext uri="{FF2B5EF4-FFF2-40B4-BE49-F238E27FC236}">
                  <a16:creationId xmlns:a16="http://schemas.microsoft.com/office/drawing/2014/main" id="{EF0E828C-8C93-09C1-0EA5-CECC3189B57C}"/>
                </a:ext>
              </a:extLst>
            </p:cNvPr>
            <p:cNvSpPr txBox="1"/>
            <p:nvPr/>
          </p:nvSpPr>
          <p:spPr>
            <a:xfrm>
              <a:off x="9351149" y="5056790"/>
              <a:ext cx="2528454"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Dependent variables? </a:t>
              </a:r>
              <a:endParaRPr lang="en-US" sz="1400" b="1" dirty="0">
                <a:solidFill>
                  <a:schemeClr val="bg1"/>
                </a:solidFill>
                <a:latin typeface="Avenir Book" panose="02000503020000020003" pitchFamily="2" charset="0"/>
              </a:endParaRPr>
            </a:p>
          </p:txBody>
        </p:sp>
        <p:cxnSp>
          <p:nvCxnSpPr>
            <p:cNvPr id="97" name="Straight Arrow Connector 96">
              <a:extLst>
                <a:ext uri="{FF2B5EF4-FFF2-40B4-BE49-F238E27FC236}">
                  <a16:creationId xmlns:a16="http://schemas.microsoft.com/office/drawing/2014/main" id="{D7B54594-45B7-83B8-C4D4-05B6E656B6BF}"/>
                </a:ext>
              </a:extLst>
            </p:cNvPr>
            <p:cNvCxnSpPr>
              <a:cxnSpLocks/>
            </p:cNvCxnSpPr>
            <p:nvPr/>
          </p:nvCxnSpPr>
          <p:spPr>
            <a:xfrm>
              <a:off x="9279358" y="4615784"/>
              <a:ext cx="1447821" cy="420537"/>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0AE1E06C-40BA-7222-9B64-A947BA512022}"/>
                </a:ext>
              </a:extLst>
            </p:cNvPr>
            <p:cNvSpPr txBox="1"/>
            <p:nvPr/>
          </p:nvSpPr>
          <p:spPr>
            <a:xfrm>
              <a:off x="9100368" y="4808217"/>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100" name="TextBox 99">
              <a:extLst>
                <a:ext uri="{FF2B5EF4-FFF2-40B4-BE49-F238E27FC236}">
                  <a16:creationId xmlns:a16="http://schemas.microsoft.com/office/drawing/2014/main" id="{AE31FA5D-6117-3814-3DD3-52178036B4DD}"/>
                </a:ext>
              </a:extLst>
            </p:cNvPr>
            <p:cNvSpPr txBox="1"/>
            <p:nvPr/>
          </p:nvSpPr>
          <p:spPr>
            <a:xfrm>
              <a:off x="7901557"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ANOVA</a:t>
              </a:r>
              <a:endParaRPr lang="en-US" sz="1400" b="1" dirty="0">
                <a:solidFill>
                  <a:schemeClr val="bg1"/>
                </a:solidFill>
                <a:latin typeface="Avenir Book" panose="02000503020000020003" pitchFamily="2" charset="0"/>
              </a:endParaRPr>
            </a:p>
          </p:txBody>
        </p:sp>
        <p:sp>
          <p:nvSpPr>
            <p:cNvPr id="101" name="TextBox 100">
              <a:extLst>
                <a:ext uri="{FF2B5EF4-FFF2-40B4-BE49-F238E27FC236}">
                  <a16:creationId xmlns:a16="http://schemas.microsoft.com/office/drawing/2014/main" id="{402B71B8-C33F-F691-B6CD-317EEA97BA5A}"/>
                </a:ext>
              </a:extLst>
            </p:cNvPr>
            <p:cNvSpPr txBox="1"/>
            <p:nvPr/>
          </p:nvSpPr>
          <p:spPr>
            <a:xfrm>
              <a:off x="10154943"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MANOVA</a:t>
              </a:r>
              <a:endParaRPr lang="en-US" sz="1400" b="1" dirty="0">
                <a:solidFill>
                  <a:schemeClr val="bg1"/>
                </a:solidFill>
                <a:latin typeface="Avenir Book" panose="02000503020000020003" pitchFamily="2" charset="0"/>
              </a:endParaRPr>
            </a:p>
          </p:txBody>
        </p:sp>
        <p:cxnSp>
          <p:nvCxnSpPr>
            <p:cNvPr id="102" name="Straight Arrow Connector 101">
              <a:extLst>
                <a:ext uri="{FF2B5EF4-FFF2-40B4-BE49-F238E27FC236}">
                  <a16:creationId xmlns:a16="http://schemas.microsoft.com/office/drawing/2014/main" id="{E6084E86-6603-D5E0-7E82-04ECD9165357}"/>
                </a:ext>
              </a:extLst>
            </p:cNvPr>
            <p:cNvCxnSpPr>
              <a:cxnSpLocks/>
            </p:cNvCxnSpPr>
            <p:nvPr/>
          </p:nvCxnSpPr>
          <p:spPr>
            <a:xfrm flipH="1">
              <a:off x="8756110" y="5563970"/>
              <a:ext cx="1140471" cy="333942"/>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041C099A-015B-CCD2-5582-E62910D830BD}"/>
                </a:ext>
              </a:extLst>
            </p:cNvPr>
            <p:cNvSpPr txBox="1"/>
            <p:nvPr/>
          </p:nvSpPr>
          <p:spPr>
            <a:xfrm>
              <a:off x="8756202" y="5542905"/>
              <a:ext cx="669297" cy="261610"/>
            </a:xfrm>
            <a:prstGeom prst="rect">
              <a:avLst/>
            </a:prstGeom>
            <a:noFill/>
          </p:spPr>
          <p:txBody>
            <a:bodyPr wrap="square" rtlCol="0">
              <a:spAutoFit/>
            </a:bodyPr>
            <a:lstStyle/>
            <a:p>
              <a:pPr algn="ctr"/>
              <a:r>
                <a:rPr lang="en-US" sz="1100">
                  <a:latin typeface="Avenir Book" panose="02000503020000020003" pitchFamily="2" charset="0"/>
                </a:rPr>
                <a:t>1</a:t>
              </a:r>
              <a:endParaRPr lang="en-US" sz="1100" dirty="0">
                <a:latin typeface="Avenir Book" panose="02000503020000020003" pitchFamily="2" charset="0"/>
              </a:endParaRPr>
            </a:p>
          </p:txBody>
        </p:sp>
        <p:cxnSp>
          <p:nvCxnSpPr>
            <p:cNvPr id="105" name="Straight Arrow Connector 104">
              <a:extLst>
                <a:ext uri="{FF2B5EF4-FFF2-40B4-BE49-F238E27FC236}">
                  <a16:creationId xmlns:a16="http://schemas.microsoft.com/office/drawing/2014/main" id="{A8DD918A-9928-A074-D949-FB1B2C88F456}"/>
                </a:ext>
              </a:extLst>
            </p:cNvPr>
            <p:cNvCxnSpPr>
              <a:cxnSpLocks/>
              <a:endCxn id="101" idx="0"/>
            </p:cNvCxnSpPr>
            <p:nvPr/>
          </p:nvCxnSpPr>
          <p:spPr>
            <a:xfrm>
              <a:off x="10835229" y="5599492"/>
              <a:ext cx="182044" cy="29842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9CFD6322-08C1-8B6C-460C-7B5CDC3F6D73}"/>
                </a:ext>
              </a:extLst>
            </p:cNvPr>
            <p:cNvSpPr txBox="1"/>
            <p:nvPr/>
          </p:nvSpPr>
          <p:spPr>
            <a:xfrm>
              <a:off x="10485987" y="5656141"/>
              <a:ext cx="367281"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12" name="Group 11">
            <a:extLst>
              <a:ext uri="{FF2B5EF4-FFF2-40B4-BE49-F238E27FC236}">
                <a16:creationId xmlns:a16="http://schemas.microsoft.com/office/drawing/2014/main" id="{06ABBF19-21D3-D494-4E42-0F94712AAC48}"/>
              </a:ext>
            </a:extLst>
          </p:cNvPr>
          <p:cNvGrpSpPr/>
          <p:nvPr/>
        </p:nvGrpSpPr>
        <p:grpSpPr>
          <a:xfrm>
            <a:off x="6131492" y="4195994"/>
            <a:ext cx="3504367" cy="609006"/>
            <a:chOff x="6131492" y="4195994"/>
            <a:chExt cx="3504367" cy="609006"/>
          </a:xfrm>
        </p:grpSpPr>
        <p:sp>
          <p:nvSpPr>
            <p:cNvPr id="91" name="TextBox 90">
              <a:extLst>
                <a:ext uri="{FF2B5EF4-FFF2-40B4-BE49-F238E27FC236}">
                  <a16:creationId xmlns:a16="http://schemas.microsoft.com/office/drawing/2014/main" id="{2F688319-DB96-19E2-13FC-8CB7AF556A48}"/>
                </a:ext>
              </a:extLst>
            </p:cNvPr>
            <p:cNvSpPr txBox="1"/>
            <p:nvPr/>
          </p:nvSpPr>
          <p:spPr>
            <a:xfrm>
              <a:off x="7107405" y="4226118"/>
              <a:ext cx="2528454" cy="578882"/>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want to control for covariates?</a:t>
              </a:r>
            </a:p>
          </p:txBody>
        </p:sp>
        <p:cxnSp>
          <p:nvCxnSpPr>
            <p:cNvPr id="110" name="Straight Arrow Connector 109">
              <a:extLst>
                <a:ext uri="{FF2B5EF4-FFF2-40B4-BE49-F238E27FC236}">
                  <a16:creationId xmlns:a16="http://schemas.microsoft.com/office/drawing/2014/main" id="{56C3E4D0-CC56-ECFB-907B-2018BB44BA0B}"/>
                </a:ext>
              </a:extLst>
            </p:cNvPr>
            <p:cNvCxnSpPr>
              <a:cxnSpLocks/>
              <a:endCxn id="91" idx="1"/>
            </p:cNvCxnSpPr>
            <p:nvPr/>
          </p:nvCxnSpPr>
          <p:spPr>
            <a:xfrm>
              <a:off x="6503456" y="4195994"/>
              <a:ext cx="603949" cy="31956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DDB0035-783D-6666-889F-555A37576347}"/>
                </a:ext>
              </a:extLst>
            </p:cNvPr>
            <p:cNvSpPr txBox="1"/>
            <p:nvPr/>
          </p:nvSpPr>
          <p:spPr>
            <a:xfrm>
              <a:off x="6131492" y="4402901"/>
              <a:ext cx="1205783"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5" name="Group 4">
            <a:extLst>
              <a:ext uri="{FF2B5EF4-FFF2-40B4-BE49-F238E27FC236}">
                <a16:creationId xmlns:a16="http://schemas.microsoft.com/office/drawing/2014/main" id="{35DA7615-485C-5A7B-9470-DBD9213C2B1B}"/>
              </a:ext>
            </a:extLst>
          </p:cNvPr>
          <p:cNvGrpSpPr/>
          <p:nvPr/>
        </p:nvGrpSpPr>
        <p:grpSpPr>
          <a:xfrm>
            <a:off x="1009650" y="814745"/>
            <a:ext cx="3484880" cy="1561742"/>
            <a:chOff x="1009650" y="814745"/>
            <a:chExt cx="3484880" cy="1561742"/>
          </a:xfrm>
        </p:grpSpPr>
        <p:sp>
          <p:nvSpPr>
            <p:cNvPr id="37" name="TextBox 36">
              <a:extLst>
                <a:ext uri="{FF2B5EF4-FFF2-40B4-BE49-F238E27FC236}">
                  <a16:creationId xmlns:a16="http://schemas.microsoft.com/office/drawing/2014/main" id="{28EBED56-0CB1-D668-1EFE-C7A7C77D3FF5}"/>
                </a:ext>
              </a:extLst>
            </p:cNvPr>
            <p:cNvSpPr txBox="1"/>
            <p:nvPr/>
          </p:nvSpPr>
          <p:spPr>
            <a:xfrm>
              <a:off x="1009650" y="1661398"/>
              <a:ext cx="3484880" cy="715089"/>
            </a:xfrm>
            <a:prstGeom prst="roundRect">
              <a:avLst/>
            </a:prstGeom>
            <a:solidFill>
              <a:schemeClr val="accent2">
                <a:lumMod val="75000"/>
              </a:schemeClr>
            </a:solidFill>
          </p:spPr>
          <p:txBody>
            <a:bodyPr wrap="square" rtlCol="0">
              <a:spAutoFit/>
            </a:bodyPr>
            <a:lstStyle/>
            <a:p>
              <a:pPr algn="ctr"/>
              <a:r>
                <a:rPr lang="en-US" b="1" dirty="0">
                  <a:solidFill>
                    <a:schemeClr val="bg1"/>
                  </a:solidFill>
                  <a:latin typeface="Avenir Book" panose="02000503020000020003" pitchFamily="2" charset="0"/>
                </a:rPr>
                <a:t>How many variables am I comparing?</a:t>
              </a:r>
            </a:p>
          </p:txBody>
        </p:sp>
        <p:cxnSp>
          <p:nvCxnSpPr>
            <p:cNvPr id="67" name="Straight Arrow Connector 66">
              <a:extLst>
                <a:ext uri="{FF2B5EF4-FFF2-40B4-BE49-F238E27FC236}">
                  <a16:creationId xmlns:a16="http://schemas.microsoft.com/office/drawing/2014/main" id="{559E1B4E-FDD8-CBE3-A592-2A320F79488B}"/>
                </a:ext>
              </a:extLst>
            </p:cNvPr>
            <p:cNvCxnSpPr>
              <a:cxnSpLocks/>
              <a:stCxn id="9" idx="1"/>
              <a:endCxn id="37" idx="0"/>
            </p:cNvCxnSpPr>
            <p:nvPr/>
          </p:nvCxnSpPr>
          <p:spPr>
            <a:xfrm flipH="1">
              <a:off x="2752090" y="814745"/>
              <a:ext cx="1504950" cy="84665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93AEA1A-88F6-7D1C-54C9-60445AFA027F}"/>
                </a:ext>
              </a:extLst>
            </p:cNvPr>
            <p:cNvSpPr txBox="1"/>
            <p:nvPr/>
          </p:nvSpPr>
          <p:spPr>
            <a:xfrm>
              <a:off x="1949256" y="908132"/>
              <a:ext cx="1409360" cy="369332"/>
            </a:xfrm>
            <a:prstGeom prst="rect">
              <a:avLst/>
            </a:prstGeom>
            <a:noFill/>
          </p:spPr>
          <p:txBody>
            <a:bodyPr wrap="none" rtlCol="0">
              <a:spAutoFit/>
            </a:bodyPr>
            <a:lstStyle/>
            <a:p>
              <a:r>
                <a:rPr lang="en-US" b="1" dirty="0">
                  <a:latin typeface="Avenir Book" panose="02000503020000020003" pitchFamily="2" charset="0"/>
                </a:rPr>
                <a:t>Continuous</a:t>
              </a:r>
            </a:p>
          </p:txBody>
        </p:sp>
      </p:grpSp>
    </p:spTree>
    <p:extLst>
      <p:ext uri="{BB962C8B-B14F-4D97-AF65-F5344CB8AC3E}">
        <p14:creationId xmlns:p14="http://schemas.microsoft.com/office/powerpoint/2010/main" val="18677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nodeType="withEffect">
                                  <p:stCondLst>
                                    <p:cond delay="0"/>
                                  </p:stCondLst>
                                  <p:childTnLst>
                                    <p:set>
                                      <p:cBhvr>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par>
                                <p:cTn id="14" presetID="9" presetClass="emph" presetSubtype="0" nodeType="withEffect">
                                  <p:stCondLst>
                                    <p:cond delay="0"/>
                                  </p:stCondLst>
                                  <p:childTnLst>
                                    <p:set>
                                      <p:cBhvr>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nodeType="withEffect">
                                  <p:stCondLst>
                                    <p:cond delay="0"/>
                                  </p:stCondLst>
                                  <p:childTnLst>
                                    <p:set>
                                      <p:cBhvr>
                                        <p:cTn id="18" dur="indefinite"/>
                                        <p:tgtEl>
                                          <p:spTgt spid="10"/>
                                        </p:tgtEl>
                                        <p:attrNameLst>
                                          <p:attrName>style.opacity</p:attrName>
                                        </p:attrNameLst>
                                      </p:cBhvr>
                                      <p:to>
                                        <p:strVal val="0.5"/>
                                      </p:to>
                                    </p:set>
                                    <p:animEffect filter="image" prLst="opacity: 0.5">
                                      <p:cBhvr rctx="IE">
                                        <p:cTn id="19" dur="indefinite"/>
                                        <p:tgtEl>
                                          <p:spTgt spid="10"/>
                                        </p:tgtEl>
                                      </p:cBhvr>
                                    </p:animEffect>
                                  </p:childTnLst>
                                </p:cTn>
                              </p:par>
                              <p:par>
                                <p:cTn id="20" presetID="9" presetClass="emph" presetSubtype="0" nodeType="withEffect">
                                  <p:stCondLst>
                                    <p:cond delay="0"/>
                                  </p:stCondLst>
                                  <p:childTnLst>
                                    <p:set>
                                      <p:cBhvr>
                                        <p:cTn id="21" dur="indefinite"/>
                                        <p:tgtEl>
                                          <p:spTgt spid="12"/>
                                        </p:tgtEl>
                                        <p:attrNameLst>
                                          <p:attrName>style.opacity</p:attrName>
                                        </p:attrNameLst>
                                      </p:cBhvr>
                                      <p:to>
                                        <p:strVal val="0.5"/>
                                      </p:to>
                                    </p:set>
                                    <p:animEffect filter="image" prLst="opacity: 0.5">
                                      <p:cBhvr rctx="IE">
                                        <p:cTn id="22" dur="indefinite"/>
                                        <p:tgtEl>
                                          <p:spTgt spid="12"/>
                                        </p:tgtEl>
                                      </p:cBhvr>
                                    </p:animEffect>
                                  </p:childTnLst>
                                </p:cTn>
                              </p:par>
                              <p:par>
                                <p:cTn id="23" presetID="9" presetClass="emph" presetSubtype="0" nodeType="withEffect">
                                  <p:stCondLst>
                                    <p:cond delay="0"/>
                                  </p:stCondLst>
                                  <p:childTnLst>
                                    <p:set>
                                      <p:cBhvr>
                                        <p:cTn id="24" dur="indefinite"/>
                                        <p:tgtEl>
                                          <p:spTgt spid="15"/>
                                        </p:tgtEl>
                                        <p:attrNameLst>
                                          <p:attrName>style.opacity</p:attrName>
                                        </p:attrNameLst>
                                      </p:cBhvr>
                                      <p:to>
                                        <p:strVal val="0.5"/>
                                      </p:to>
                                    </p:set>
                                    <p:animEffect filter="image" prLst="opacity: 0.5">
                                      <p:cBhvr rctx="IE">
                                        <p:cTn id="25" dur="indefinite"/>
                                        <p:tgtEl>
                                          <p:spTgt spid="15"/>
                                        </p:tgtEl>
                                      </p:cBhvr>
                                    </p:animEffect>
                                  </p:childTnLst>
                                </p:cTn>
                              </p:par>
                              <p:par>
                                <p:cTn id="26" presetID="9" presetClass="emph" presetSubtype="0" nodeType="withEffect">
                                  <p:stCondLst>
                                    <p:cond delay="0"/>
                                  </p:stCondLst>
                                  <p:childTnLst>
                                    <p:set>
                                      <p:cBhvr>
                                        <p:cTn id="27" dur="indefinite"/>
                                        <p:tgtEl>
                                          <p:spTgt spid="14"/>
                                        </p:tgtEl>
                                        <p:attrNameLst>
                                          <p:attrName>style.opacity</p:attrName>
                                        </p:attrNameLst>
                                      </p:cBhvr>
                                      <p:to>
                                        <p:strVal val="0.5"/>
                                      </p:to>
                                    </p:set>
                                    <p:animEffect filter="image" prLst="opacity: 0.5">
                                      <p:cBhvr rctx="IE">
                                        <p:cTn id="28"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E1B0-EF78-34AA-B55D-BAD962ECC605}"/>
              </a:ext>
            </a:extLst>
          </p:cNvPr>
          <p:cNvSpPr>
            <a:spLocks noGrp="1"/>
          </p:cNvSpPr>
          <p:nvPr>
            <p:ph type="title"/>
          </p:nvPr>
        </p:nvSpPr>
        <p:spPr/>
        <p:txBody>
          <a:bodyPr/>
          <a:lstStyle/>
          <a:p>
            <a:r>
              <a:rPr lang="en-US" dirty="0"/>
              <a:t>One sample T-test </a:t>
            </a:r>
          </a:p>
        </p:txBody>
      </p:sp>
      <p:sp>
        <p:nvSpPr>
          <p:cNvPr id="3" name="Content Placeholder 2">
            <a:extLst>
              <a:ext uri="{FF2B5EF4-FFF2-40B4-BE49-F238E27FC236}">
                <a16:creationId xmlns:a16="http://schemas.microsoft.com/office/drawing/2014/main" id="{7E72725F-1795-90E8-4825-4D2BCC8BB042}"/>
              </a:ext>
            </a:extLst>
          </p:cNvPr>
          <p:cNvSpPr>
            <a:spLocks noGrp="1"/>
          </p:cNvSpPr>
          <p:nvPr>
            <p:ph idx="1"/>
          </p:nvPr>
        </p:nvSpPr>
        <p:spPr/>
        <p:txBody>
          <a:bodyPr/>
          <a:lstStyle/>
          <a:p>
            <a:r>
              <a:rPr lang="en-US" dirty="0"/>
              <a:t>Used to determine whether the mean of a single sample is significantly different from a known or hypothesized population mean</a:t>
            </a:r>
          </a:p>
          <a:p>
            <a:endParaRPr lang="en-US" dirty="0"/>
          </a:p>
          <a:p>
            <a:r>
              <a:rPr lang="en-US" dirty="0"/>
              <a:t>Example: Suppose you have a bag of Starbursts and you want to test if the average weight of the Starbursts in this bag is different from the advertised average weight of 5 grams.</a:t>
            </a:r>
          </a:p>
        </p:txBody>
      </p:sp>
    </p:spTree>
    <p:extLst>
      <p:ext uri="{BB962C8B-B14F-4D97-AF65-F5344CB8AC3E}">
        <p14:creationId xmlns:p14="http://schemas.microsoft.com/office/powerpoint/2010/main" val="3459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E3283F-B58C-B06F-B5CC-97F1C9A79F38}"/>
              </a:ext>
            </a:extLst>
          </p:cNvPr>
          <p:cNvSpPr txBox="1"/>
          <p:nvPr/>
        </p:nvSpPr>
        <p:spPr>
          <a:xfrm>
            <a:off x="4257040" y="457200"/>
            <a:ext cx="3484880" cy="715089"/>
          </a:xfrm>
          <a:prstGeom prst="roundRect">
            <a:avLst/>
          </a:prstGeom>
          <a:solidFill>
            <a:schemeClr val="accent6">
              <a:lumMod val="75000"/>
            </a:schemeClr>
          </a:solidFill>
        </p:spPr>
        <p:txBody>
          <a:bodyPr wrap="square" rtlCol="0">
            <a:spAutoFit/>
          </a:bodyPr>
          <a:lstStyle/>
          <a:p>
            <a:pPr algn="ctr"/>
            <a:r>
              <a:rPr lang="en-US" b="1">
                <a:solidFill>
                  <a:schemeClr val="bg1"/>
                </a:solidFill>
                <a:latin typeface="Avenir Book" panose="02000503020000020003" pitchFamily="2" charset="0"/>
              </a:rPr>
              <a:t>Is my data continuous or categorical? </a:t>
            </a:r>
            <a:endParaRPr lang="en-US" b="1" dirty="0">
              <a:solidFill>
                <a:schemeClr val="bg1"/>
              </a:solidFill>
              <a:latin typeface="Avenir Book" panose="02000503020000020003" pitchFamily="2" charset="0"/>
            </a:endParaRPr>
          </a:p>
        </p:txBody>
      </p:sp>
      <p:sp>
        <p:nvSpPr>
          <p:cNvPr id="24" name="TextBox 23">
            <a:extLst>
              <a:ext uri="{FF2B5EF4-FFF2-40B4-BE49-F238E27FC236}">
                <a16:creationId xmlns:a16="http://schemas.microsoft.com/office/drawing/2014/main" id="{19C1686D-3E15-94B5-8113-DC036D240F91}"/>
              </a:ext>
            </a:extLst>
          </p:cNvPr>
          <p:cNvSpPr txBox="1"/>
          <p:nvPr/>
        </p:nvSpPr>
        <p:spPr>
          <a:xfrm>
            <a:off x="6383020" y="2865596"/>
            <a:ext cx="1724660" cy="817245"/>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Goodness of Fit Test</a:t>
            </a:r>
          </a:p>
        </p:txBody>
      </p:sp>
      <p:grpSp>
        <p:nvGrpSpPr>
          <p:cNvPr id="3" name="Group 2">
            <a:extLst>
              <a:ext uri="{FF2B5EF4-FFF2-40B4-BE49-F238E27FC236}">
                <a16:creationId xmlns:a16="http://schemas.microsoft.com/office/drawing/2014/main" id="{3CE69B61-7554-6BE4-875B-24943144850E}"/>
              </a:ext>
            </a:extLst>
          </p:cNvPr>
          <p:cNvGrpSpPr/>
          <p:nvPr/>
        </p:nvGrpSpPr>
        <p:grpSpPr>
          <a:xfrm>
            <a:off x="6885096" y="814745"/>
            <a:ext cx="5159584" cy="2628383"/>
            <a:chOff x="6885096" y="814745"/>
            <a:chExt cx="5159584" cy="2628383"/>
          </a:xfrm>
        </p:grpSpPr>
        <p:cxnSp>
          <p:nvCxnSpPr>
            <p:cNvPr id="30" name="Straight Arrow Connector 29">
              <a:extLst>
                <a:ext uri="{FF2B5EF4-FFF2-40B4-BE49-F238E27FC236}">
                  <a16:creationId xmlns:a16="http://schemas.microsoft.com/office/drawing/2014/main" id="{B8FF8412-E60B-CE58-028E-6D1335D8FFBF}"/>
                </a:ext>
              </a:extLst>
            </p:cNvPr>
            <p:cNvCxnSpPr>
              <a:cxnSpLocks/>
            </p:cNvCxnSpPr>
            <p:nvPr/>
          </p:nvCxnSpPr>
          <p:spPr>
            <a:xfrm>
              <a:off x="9213296" y="2181591"/>
              <a:ext cx="0" cy="68265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4A2A905-EA03-ADB6-076A-0D1C890D1485}"/>
                </a:ext>
              </a:extLst>
            </p:cNvPr>
            <p:cNvCxnSpPr>
              <a:cxnSpLocks/>
              <a:stCxn id="9" idx="3"/>
              <a:endCxn id="11" idx="0"/>
            </p:cNvCxnSpPr>
            <p:nvPr/>
          </p:nvCxnSpPr>
          <p:spPr>
            <a:xfrm>
              <a:off x="7741920" y="814745"/>
              <a:ext cx="1468120" cy="953095"/>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2B6192F-9889-CF2D-7534-D21192CF0EA3}"/>
                </a:ext>
              </a:extLst>
            </p:cNvPr>
            <p:cNvSpPr txBox="1"/>
            <p:nvPr/>
          </p:nvSpPr>
          <p:spPr>
            <a:xfrm>
              <a:off x="7467600" y="1767840"/>
              <a:ext cx="3484880" cy="715089"/>
            </a:xfrm>
            <a:prstGeom prst="roundRect">
              <a:avLst/>
            </a:prstGeom>
            <a:solidFill>
              <a:schemeClr val="accent5">
                <a:lumMod val="75000"/>
              </a:schemeClr>
            </a:solidFill>
          </p:spPr>
          <p:txBody>
            <a:bodyPr wrap="square" rtlCol="0">
              <a:spAutoFit/>
            </a:bodyPr>
            <a:lstStyle/>
            <a:p>
              <a:pPr algn="ctr"/>
              <a:r>
                <a:rPr lang="en-US" b="1">
                  <a:solidFill>
                    <a:schemeClr val="bg1"/>
                  </a:solidFill>
                  <a:latin typeface="Avenir Book" panose="02000503020000020003" pitchFamily="2" charset="0"/>
                </a:rPr>
                <a:t>How many variables am I comparing?</a:t>
              </a:r>
              <a:endParaRPr lang="en-US" b="1" dirty="0">
                <a:solidFill>
                  <a:schemeClr val="bg1"/>
                </a:solidFill>
                <a:latin typeface="Avenir Book" panose="02000503020000020003" pitchFamily="2" charset="0"/>
              </a:endParaRPr>
            </a:p>
          </p:txBody>
        </p:sp>
        <p:sp>
          <p:nvSpPr>
            <p:cNvPr id="18" name="TextBox 17">
              <a:extLst>
                <a:ext uri="{FF2B5EF4-FFF2-40B4-BE49-F238E27FC236}">
                  <a16:creationId xmlns:a16="http://schemas.microsoft.com/office/drawing/2014/main" id="{7443712C-F50F-AA5B-4947-77D69BC76189}"/>
                </a:ext>
              </a:extLst>
            </p:cNvPr>
            <p:cNvSpPr txBox="1"/>
            <p:nvPr/>
          </p:nvSpPr>
          <p:spPr>
            <a:xfrm>
              <a:off x="8525397" y="987623"/>
              <a:ext cx="1418978" cy="369332"/>
            </a:xfrm>
            <a:prstGeom prst="rect">
              <a:avLst/>
            </a:prstGeom>
            <a:noFill/>
          </p:spPr>
          <p:txBody>
            <a:bodyPr wrap="none" rtlCol="0">
              <a:spAutoFit/>
            </a:bodyPr>
            <a:lstStyle/>
            <a:p>
              <a:r>
                <a:rPr lang="en-US" b="1" dirty="0">
                  <a:latin typeface="Avenir Book" panose="02000503020000020003" pitchFamily="2" charset="0"/>
                </a:rPr>
                <a:t>Categorical</a:t>
              </a:r>
            </a:p>
          </p:txBody>
        </p:sp>
        <p:sp>
          <p:nvSpPr>
            <p:cNvPr id="22" name="TextBox 21">
              <a:extLst>
                <a:ext uri="{FF2B5EF4-FFF2-40B4-BE49-F238E27FC236}">
                  <a16:creationId xmlns:a16="http://schemas.microsoft.com/office/drawing/2014/main" id="{BC5FE3CA-032C-7E49-85D1-3F48583F07DB}"/>
                </a:ext>
              </a:extLst>
            </p:cNvPr>
            <p:cNvSpPr txBox="1"/>
            <p:nvPr/>
          </p:nvSpPr>
          <p:spPr>
            <a:xfrm>
              <a:off x="8351520" y="2864246"/>
              <a:ext cx="1724660" cy="578882"/>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Test of Association </a:t>
              </a:r>
            </a:p>
          </p:txBody>
        </p:sp>
        <p:sp>
          <p:nvSpPr>
            <p:cNvPr id="25" name="TextBox 24">
              <a:extLst>
                <a:ext uri="{FF2B5EF4-FFF2-40B4-BE49-F238E27FC236}">
                  <a16:creationId xmlns:a16="http://schemas.microsoft.com/office/drawing/2014/main" id="{BC87B7E5-E718-3207-913E-451920BDDD4F}"/>
                </a:ext>
              </a:extLst>
            </p:cNvPr>
            <p:cNvSpPr txBox="1"/>
            <p:nvPr/>
          </p:nvSpPr>
          <p:spPr>
            <a:xfrm>
              <a:off x="10320020" y="2864245"/>
              <a:ext cx="1724660" cy="578882"/>
            </a:xfrm>
            <a:prstGeom prst="roundRect">
              <a:avLst/>
            </a:prstGeom>
            <a:solidFill>
              <a:schemeClr val="accent5">
                <a:lumMod val="20000"/>
                <a:lumOff val="80000"/>
              </a:schemeClr>
            </a:solidFill>
          </p:spPr>
          <p:txBody>
            <a:bodyPr wrap="square" rtlCol="0">
              <a:spAutoFit/>
            </a:bodyPr>
            <a:lstStyle/>
            <a:p>
              <a:pPr algn="ctr"/>
              <a:r>
                <a:rPr lang="en-US" sz="1400" b="1">
                  <a:solidFill>
                    <a:schemeClr val="accent5"/>
                  </a:solidFill>
                  <a:latin typeface="Avenir Book" panose="02000503020000020003" pitchFamily="2" charset="0"/>
                </a:rPr>
                <a:t>Logistic Regression</a:t>
              </a:r>
              <a:endParaRPr lang="en-US" sz="1400" b="1" dirty="0">
                <a:solidFill>
                  <a:schemeClr val="accent5"/>
                </a:solidFill>
                <a:latin typeface="Avenir Book" panose="02000503020000020003" pitchFamily="2" charset="0"/>
              </a:endParaRPr>
            </a:p>
          </p:txBody>
        </p:sp>
        <p:cxnSp>
          <p:nvCxnSpPr>
            <p:cNvPr id="32" name="Straight Arrow Connector 31">
              <a:extLst>
                <a:ext uri="{FF2B5EF4-FFF2-40B4-BE49-F238E27FC236}">
                  <a16:creationId xmlns:a16="http://schemas.microsoft.com/office/drawing/2014/main" id="{BD9DF7D6-D28F-06B0-B538-4123299823EE}"/>
                </a:ext>
              </a:extLst>
            </p:cNvPr>
            <p:cNvCxnSpPr>
              <a:cxnSpLocks/>
              <a:endCxn id="25" idx="0"/>
            </p:cNvCxnSpPr>
            <p:nvPr/>
          </p:nvCxnSpPr>
          <p:spPr>
            <a:xfrm>
              <a:off x="10615376" y="2227355"/>
              <a:ext cx="566974" cy="63689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0BAA228-5B15-B013-1F81-7BFAACE3730B}"/>
                </a:ext>
              </a:extLst>
            </p:cNvPr>
            <p:cNvSpPr txBox="1"/>
            <p:nvPr/>
          </p:nvSpPr>
          <p:spPr>
            <a:xfrm>
              <a:off x="6885096" y="2482541"/>
              <a:ext cx="312906" cy="369332"/>
            </a:xfrm>
            <a:prstGeom prst="rect">
              <a:avLst/>
            </a:prstGeom>
            <a:noFill/>
          </p:spPr>
          <p:txBody>
            <a:bodyPr wrap="none" rtlCol="0">
              <a:spAutoFit/>
            </a:bodyPr>
            <a:lstStyle/>
            <a:p>
              <a:r>
                <a:rPr lang="en-US">
                  <a:latin typeface="Avenir Book" panose="02000503020000020003" pitchFamily="2" charset="0"/>
                </a:rPr>
                <a:t>1</a:t>
              </a:r>
              <a:endParaRPr lang="en-US" dirty="0">
                <a:latin typeface="Avenir Book" panose="02000503020000020003" pitchFamily="2" charset="0"/>
              </a:endParaRPr>
            </a:p>
          </p:txBody>
        </p:sp>
        <p:sp>
          <p:nvSpPr>
            <p:cNvPr id="35" name="TextBox 34">
              <a:extLst>
                <a:ext uri="{FF2B5EF4-FFF2-40B4-BE49-F238E27FC236}">
                  <a16:creationId xmlns:a16="http://schemas.microsoft.com/office/drawing/2014/main" id="{FF0CA59E-D17D-8D81-9F7E-C8445B850D84}"/>
                </a:ext>
              </a:extLst>
            </p:cNvPr>
            <p:cNvSpPr txBox="1"/>
            <p:nvPr/>
          </p:nvSpPr>
          <p:spPr>
            <a:xfrm>
              <a:off x="8820818" y="2482929"/>
              <a:ext cx="312906" cy="369332"/>
            </a:xfrm>
            <a:prstGeom prst="rect">
              <a:avLst/>
            </a:prstGeom>
            <a:noFill/>
          </p:spPr>
          <p:txBody>
            <a:bodyPr wrap="none" rtlCol="0">
              <a:spAutoFit/>
            </a:bodyPr>
            <a:lstStyle/>
            <a:p>
              <a:r>
                <a:rPr lang="en-US">
                  <a:latin typeface="Avenir Book" panose="02000503020000020003" pitchFamily="2" charset="0"/>
                </a:rPr>
                <a:t>2</a:t>
              </a:r>
              <a:endParaRPr lang="en-US" dirty="0">
                <a:latin typeface="Avenir Book" panose="02000503020000020003" pitchFamily="2" charset="0"/>
              </a:endParaRPr>
            </a:p>
          </p:txBody>
        </p:sp>
        <p:sp>
          <p:nvSpPr>
            <p:cNvPr id="36" name="TextBox 35">
              <a:extLst>
                <a:ext uri="{FF2B5EF4-FFF2-40B4-BE49-F238E27FC236}">
                  <a16:creationId xmlns:a16="http://schemas.microsoft.com/office/drawing/2014/main" id="{92D6EE1E-20CB-57A5-6156-09BCA654E316}"/>
                </a:ext>
              </a:extLst>
            </p:cNvPr>
            <p:cNvSpPr txBox="1"/>
            <p:nvPr/>
          </p:nvSpPr>
          <p:spPr>
            <a:xfrm>
              <a:off x="10464236" y="2482541"/>
              <a:ext cx="516900" cy="369332"/>
            </a:xfrm>
            <a:prstGeom prst="rect">
              <a:avLst/>
            </a:prstGeom>
            <a:noFill/>
          </p:spPr>
          <p:txBody>
            <a:bodyPr wrap="square" rtlCol="0">
              <a:spAutoFit/>
            </a:bodyPr>
            <a:lstStyle/>
            <a:p>
              <a:r>
                <a:rPr lang="en-US">
                  <a:latin typeface="Avenir Book" panose="02000503020000020003" pitchFamily="2" charset="0"/>
                </a:rPr>
                <a:t>3+</a:t>
              </a:r>
              <a:endParaRPr lang="en-US" dirty="0">
                <a:latin typeface="Avenir Book" panose="02000503020000020003" pitchFamily="2" charset="0"/>
              </a:endParaRPr>
            </a:p>
          </p:txBody>
        </p:sp>
        <p:cxnSp>
          <p:nvCxnSpPr>
            <p:cNvPr id="43" name="Straight Arrow Connector 42">
              <a:extLst>
                <a:ext uri="{FF2B5EF4-FFF2-40B4-BE49-F238E27FC236}">
                  <a16:creationId xmlns:a16="http://schemas.microsoft.com/office/drawing/2014/main" id="{F559BCAD-FE62-A1B1-3EB8-36D01690F577}"/>
                </a:ext>
              </a:extLst>
            </p:cNvPr>
            <p:cNvCxnSpPr>
              <a:cxnSpLocks/>
            </p:cNvCxnSpPr>
            <p:nvPr/>
          </p:nvCxnSpPr>
          <p:spPr>
            <a:xfrm flipH="1">
              <a:off x="7314647" y="2312529"/>
              <a:ext cx="496570" cy="53934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C872F009-537A-63C6-FA48-F78CB2B79E3B}"/>
              </a:ext>
            </a:extLst>
          </p:cNvPr>
          <p:cNvGrpSpPr/>
          <p:nvPr/>
        </p:nvGrpSpPr>
        <p:grpSpPr>
          <a:xfrm>
            <a:off x="4120101" y="2855969"/>
            <a:ext cx="2551210" cy="1506151"/>
            <a:chOff x="4120101" y="2855969"/>
            <a:chExt cx="2551210" cy="1506151"/>
          </a:xfrm>
        </p:grpSpPr>
        <p:cxnSp>
          <p:nvCxnSpPr>
            <p:cNvPr id="46" name="Straight Arrow Connector 45">
              <a:extLst>
                <a:ext uri="{FF2B5EF4-FFF2-40B4-BE49-F238E27FC236}">
                  <a16:creationId xmlns:a16="http://schemas.microsoft.com/office/drawing/2014/main" id="{19A7148E-5A42-4DCB-4E5F-EE7FA10A013A}"/>
                </a:ext>
              </a:extLst>
            </p:cNvPr>
            <p:cNvCxnSpPr>
              <a:cxnSpLocks/>
              <a:endCxn id="45" idx="0"/>
            </p:cNvCxnSpPr>
            <p:nvPr/>
          </p:nvCxnSpPr>
          <p:spPr>
            <a:xfrm>
              <a:off x="4836600" y="2855969"/>
              <a:ext cx="972381" cy="92726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D7112E4-83E9-5FAF-611D-CD764B2384A4}"/>
                </a:ext>
              </a:extLst>
            </p:cNvPr>
            <p:cNvSpPr txBox="1"/>
            <p:nvPr/>
          </p:nvSpPr>
          <p:spPr>
            <a:xfrm>
              <a:off x="4946651" y="3783238"/>
              <a:ext cx="1724660"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Groups? </a:t>
              </a:r>
              <a:endParaRPr lang="en-US" sz="1400" b="1" dirty="0">
                <a:solidFill>
                  <a:schemeClr val="bg1"/>
                </a:solidFill>
                <a:latin typeface="Avenir Book" panose="02000503020000020003" pitchFamily="2" charset="0"/>
              </a:endParaRPr>
            </a:p>
          </p:txBody>
        </p:sp>
        <p:sp>
          <p:nvSpPr>
            <p:cNvPr id="48" name="TextBox 47">
              <a:extLst>
                <a:ext uri="{FF2B5EF4-FFF2-40B4-BE49-F238E27FC236}">
                  <a16:creationId xmlns:a16="http://schemas.microsoft.com/office/drawing/2014/main" id="{37F72AFE-EAB3-0138-372C-5283FF5958DE}"/>
                </a:ext>
              </a:extLst>
            </p:cNvPr>
            <p:cNvSpPr txBox="1"/>
            <p:nvPr/>
          </p:nvSpPr>
          <p:spPr>
            <a:xfrm>
              <a:off x="4120101" y="3208943"/>
              <a:ext cx="1205783" cy="430887"/>
            </a:xfrm>
            <a:prstGeom prst="rect">
              <a:avLst/>
            </a:prstGeom>
            <a:noFill/>
          </p:spPr>
          <p:txBody>
            <a:bodyPr wrap="square" rtlCol="0">
              <a:spAutoFit/>
            </a:bodyPr>
            <a:lstStyle/>
            <a:p>
              <a:pPr algn="ctr"/>
              <a:r>
                <a:rPr lang="en-US" sz="1100" dirty="0">
                  <a:latin typeface="Avenir Book" panose="02000503020000020003" pitchFamily="2" charset="0"/>
                </a:rPr>
                <a:t>Differences Between Means</a:t>
              </a:r>
            </a:p>
          </p:txBody>
        </p:sp>
      </p:grpSp>
      <p:grpSp>
        <p:nvGrpSpPr>
          <p:cNvPr id="4" name="Group 3">
            <a:extLst>
              <a:ext uri="{FF2B5EF4-FFF2-40B4-BE49-F238E27FC236}">
                <a16:creationId xmlns:a16="http://schemas.microsoft.com/office/drawing/2014/main" id="{543B1D3C-CB8F-7F64-1B32-1402D2E4934F}"/>
              </a:ext>
            </a:extLst>
          </p:cNvPr>
          <p:cNvGrpSpPr/>
          <p:nvPr/>
        </p:nvGrpSpPr>
        <p:grpSpPr>
          <a:xfrm>
            <a:off x="540353" y="2185092"/>
            <a:ext cx="1724660" cy="869163"/>
            <a:chOff x="540353" y="2185092"/>
            <a:chExt cx="1724660" cy="869163"/>
          </a:xfrm>
        </p:grpSpPr>
        <p:cxnSp>
          <p:nvCxnSpPr>
            <p:cNvPr id="26" name="Straight Arrow Connector 25">
              <a:extLst>
                <a:ext uri="{FF2B5EF4-FFF2-40B4-BE49-F238E27FC236}">
                  <a16:creationId xmlns:a16="http://schemas.microsoft.com/office/drawing/2014/main" id="{EC5136F0-D00B-9B9C-FDED-61FE08FC344F}"/>
                </a:ext>
              </a:extLst>
            </p:cNvPr>
            <p:cNvCxnSpPr>
              <a:cxnSpLocks/>
            </p:cNvCxnSpPr>
            <p:nvPr/>
          </p:nvCxnSpPr>
          <p:spPr>
            <a:xfrm flipH="1">
              <a:off x="1179272" y="2185092"/>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7B119C54-4CA0-92EC-AF27-3CCCE55EB843}"/>
                </a:ext>
              </a:extLst>
            </p:cNvPr>
            <p:cNvSpPr txBox="1"/>
            <p:nvPr/>
          </p:nvSpPr>
          <p:spPr>
            <a:xfrm>
              <a:off x="540353" y="2713736"/>
              <a:ext cx="1724660" cy="340519"/>
            </a:xfrm>
            <a:prstGeom prst="roundRect">
              <a:avLst/>
            </a:prstGeom>
            <a:solidFill>
              <a:schemeClr val="accent2">
                <a:lumMod val="60000"/>
                <a:lumOff val="40000"/>
              </a:schemeClr>
            </a:solidFill>
          </p:spPr>
          <p:txBody>
            <a:bodyPr wrap="square" rtlCol="0">
              <a:spAutoFit/>
            </a:bodyPr>
            <a:lstStyle/>
            <a:p>
              <a:pPr algn="ctr"/>
              <a:r>
                <a:rPr lang="en-US" sz="1400" b="1" dirty="0">
                  <a:solidFill>
                    <a:schemeClr val="bg1"/>
                  </a:solidFill>
                  <a:latin typeface="Avenir Book" panose="02000503020000020003" pitchFamily="2" charset="0"/>
                </a:rPr>
                <a:t>One sample t-test</a:t>
              </a:r>
            </a:p>
          </p:txBody>
        </p:sp>
        <p:sp>
          <p:nvSpPr>
            <p:cNvPr id="53" name="TextBox 52">
              <a:extLst>
                <a:ext uri="{FF2B5EF4-FFF2-40B4-BE49-F238E27FC236}">
                  <a16:creationId xmlns:a16="http://schemas.microsoft.com/office/drawing/2014/main" id="{95DC0F01-ADD1-DC25-E82B-B855CF7CCB02}"/>
                </a:ext>
              </a:extLst>
            </p:cNvPr>
            <p:cNvSpPr txBox="1"/>
            <p:nvPr/>
          </p:nvSpPr>
          <p:spPr>
            <a:xfrm>
              <a:off x="624370" y="2390494"/>
              <a:ext cx="669297" cy="261610"/>
            </a:xfrm>
            <a:prstGeom prst="rect">
              <a:avLst/>
            </a:prstGeom>
            <a:noFill/>
          </p:spPr>
          <p:txBody>
            <a:bodyPr wrap="square" rtlCol="0">
              <a:spAutoFit/>
            </a:bodyPr>
            <a:lstStyle/>
            <a:p>
              <a:pPr algn="ctr"/>
              <a:r>
                <a:rPr lang="en-US" sz="1100" dirty="0">
                  <a:latin typeface="Avenir Book" panose="02000503020000020003" pitchFamily="2" charset="0"/>
                </a:rPr>
                <a:t>1</a:t>
              </a:r>
            </a:p>
          </p:txBody>
        </p:sp>
      </p:grpSp>
      <p:grpSp>
        <p:nvGrpSpPr>
          <p:cNvPr id="6" name="Group 5">
            <a:extLst>
              <a:ext uri="{FF2B5EF4-FFF2-40B4-BE49-F238E27FC236}">
                <a16:creationId xmlns:a16="http://schemas.microsoft.com/office/drawing/2014/main" id="{F8D82EDF-6F8E-1549-B6A3-DB630F8A1C2E}"/>
              </a:ext>
            </a:extLst>
          </p:cNvPr>
          <p:cNvGrpSpPr/>
          <p:nvPr/>
        </p:nvGrpSpPr>
        <p:grpSpPr>
          <a:xfrm>
            <a:off x="3448198" y="2177893"/>
            <a:ext cx="1828099" cy="898195"/>
            <a:chOff x="3448198" y="2177893"/>
            <a:chExt cx="1828099" cy="898195"/>
          </a:xfrm>
        </p:grpSpPr>
        <p:sp>
          <p:nvSpPr>
            <p:cNvPr id="41" name="TextBox 40">
              <a:extLst>
                <a:ext uri="{FF2B5EF4-FFF2-40B4-BE49-F238E27FC236}">
                  <a16:creationId xmlns:a16="http://schemas.microsoft.com/office/drawing/2014/main" id="{24164CFA-A2D0-93B2-BE9B-C874A3F568DE}"/>
                </a:ext>
              </a:extLst>
            </p:cNvPr>
            <p:cNvSpPr txBox="1"/>
            <p:nvPr/>
          </p:nvSpPr>
          <p:spPr>
            <a:xfrm>
              <a:off x="3551637" y="2735569"/>
              <a:ext cx="1724660" cy="340519"/>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Type of Question</a:t>
              </a:r>
            </a:p>
          </p:txBody>
        </p:sp>
        <p:cxnSp>
          <p:nvCxnSpPr>
            <p:cNvPr id="44" name="Straight Arrow Connector 43">
              <a:extLst>
                <a:ext uri="{FF2B5EF4-FFF2-40B4-BE49-F238E27FC236}">
                  <a16:creationId xmlns:a16="http://schemas.microsoft.com/office/drawing/2014/main" id="{033082FC-A671-4230-465F-DCA324A57193}"/>
                </a:ext>
              </a:extLst>
            </p:cNvPr>
            <p:cNvCxnSpPr>
              <a:cxnSpLocks/>
            </p:cNvCxnSpPr>
            <p:nvPr/>
          </p:nvCxnSpPr>
          <p:spPr>
            <a:xfrm>
              <a:off x="3969101" y="2177893"/>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D323C97B-48CD-3009-AD66-5D0353F3D9B6}"/>
                </a:ext>
              </a:extLst>
            </p:cNvPr>
            <p:cNvSpPr txBox="1"/>
            <p:nvPr/>
          </p:nvSpPr>
          <p:spPr>
            <a:xfrm>
              <a:off x="3448198" y="2444703"/>
              <a:ext cx="735340"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7" name="Group 6">
            <a:extLst>
              <a:ext uri="{FF2B5EF4-FFF2-40B4-BE49-F238E27FC236}">
                <a16:creationId xmlns:a16="http://schemas.microsoft.com/office/drawing/2014/main" id="{A755627B-86C8-43F0-760F-A7AADC686891}"/>
              </a:ext>
            </a:extLst>
          </p:cNvPr>
          <p:cNvGrpSpPr/>
          <p:nvPr/>
        </p:nvGrpSpPr>
        <p:grpSpPr>
          <a:xfrm>
            <a:off x="773856" y="3022881"/>
            <a:ext cx="3720674" cy="2148723"/>
            <a:chOff x="773856" y="3022881"/>
            <a:chExt cx="3720674" cy="2148723"/>
          </a:xfrm>
        </p:grpSpPr>
        <p:sp>
          <p:nvSpPr>
            <p:cNvPr id="49" name="TextBox 48">
              <a:extLst>
                <a:ext uri="{FF2B5EF4-FFF2-40B4-BE49-F238E27FC236}">
                  <a16:creationId xmlns:a16="http://schemas.microsoft.com/office/drawing/2014/main" id="{9D52BD2C-CF59-CFF1-2CB4-6EDF0031473D}"/>
                </a:ext>
              </a:extLst>
            </p:cNvPr>
            <p:cNvSpPr txBox="1"/>
            <p:nvPr/>
          </p:nvSpPr>
          <p:spPr>
            <a:xfrm>
              <a:off x="2053037" y="3472558"/>
              <a:ext cx="1724660" cy="817245"/>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have an independent variable?</a:t>
              </a:r>
            </a:p>
          </p:txBody>
        </p:sp>
        <p:cxnSp>
          <p:nvCxnSpPr>
            <p:cNvPr id="50" name="Straight Arrow Connector 49">
              <a:extLst>
                <a:ext uri="{FF2B5EF4-FFF2-40B4-BE49-F238E27FC236}">
                  <a16:creationId xmlns:a16="http://schemas.microsoft.com/office/drawing/2014/main" id="{4DBDD4AA-B747-17A8-51D2-E47FB80D9BC9}"/>
                </a:ext>
              </a:extLst>
            </p:cNvPr>
            <p:cNvCxnSpPr>
              <a:cxnSpLocks/>
              <a:endCxn id="49" idx="0"/>
            </p:cNvCxnSpPr>
            <p:nvPr/>
          </p:nvCxnSpPr>
          <p:spPr>
            <a:xfrm flipH="1">
              <a:off x="2915367" y="3038829"/>
              <a:ext cx="1077179" cy="43372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168BF9C5-02A2-55F3-03FF-0AEB9E8866C1}"/>
                </a:ext>
              </a:extLst>
            </p:cNvPr>
            <p:cNvSpPr txBox="1"/>
            <p:nvPr/>
          </p:nvSpPr>
          <p:spPr>
            <a:xfrm>
              <a:off x="2467358" y="3022881"/>
              <a:ext cx="1205783" cy="261610"/>
            </a:xfrm>
            <a:prstGeom prst="rect">
              <a:avLst/>
            </a:prstGeom>
            <a:noFill/>
          </p:spPr>
          <p:txBody>
            <a:bodyPr wrap="square" rtlCol="0">
              <a:spAutoFit/>
            </a:bodyPr>
            <a:lstStyle/>
            <a:p>
              <a:pPr algn="ctr"/>
              <a:r>
                <a:rPr lang="en-US" sz="1100">
                  <a:latin typeface="Avenir Book" panose="02000503020000020003" pitchFamily="2" charset="0"/>
                </a:rPr>
                <a:t>Relationships</a:t>
              </a:r>
              <a:endParaRPr lang="en-US" sz="1100" dirty="0">
                <a:latin typeface="Avenir Book" panose="02000503020000020003" pitchFamily="2" charset="0"/>
              </a:endParaRPr>
            </a:p>
          </p:txBody>
        </p:sp>
        <p:sp>
          <p:nvSpPr>
            <p:cNvPr id="55" name="TextBox 54">
              <a:extLst>
                <a:ext uri="{FF2B5EF4-FFF2-40B4-BE49-F238E27FC236}">
                  <a16:creationId xmlns:a16="http://schemas.microsoft.com/office/drawing/2014/main" id="{98B02DBF-4A49-384D-2EED-687333E1545D}"/>
                </a:ext>
              </a:extLst>
            </p:cNvPr>
            <p:cNvSpPr txBox="1"/>
            <p:nvPr/>
          </p:nvSpPr>
          <p:spPr>
            <a:xfrm>
              <a:off x="773856" y="4831085"/>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Regression</a:t>
              </a:r>
            </a:p>
          </p:txBody>
        </p:sp>
        <p:sp>
          <p:nvSpPr>
            <p:cNvPr id="56" name="TextBox 55">
              <a:extLst>
                <a:ext uri="{FF2B5EF4-FFF2-40B4-BE49-F238E27FC236}">
                  <a16:creationId xmlns:a16="http://schemas.microsoft.com/office/drawing/2014/main" id="{218B2F3B-CC84-D3B1-24ED-3AAC714DD209}"/>
                </a:ext>
              </a:extLst>
            </p:cNvPr>
            <p:cNvSpPr txBox="1"/>
            <p:nvPr/>
          </p:nvSpPr>
          <p:spPr>
            <a:xfrm>
              <a:off x="2769870" y="4819057"/>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Correlation</a:t>
              </a:r>
            </a:p>
          </p:txBody>
        </p:sp>
        <p:cxnSp>
          <p:nvCxnSpPr>
            <p:cNvPr id="57" name="Straight Arrow Connector 56">
              <a:extLst>
                <a:ext uri="{FF2B5EF4-FFF2-40B4-BE49-F238E27FC236}">
                  <a16:creationId xmlns:a16="http://schemas.microsoft.com/office/drawing/2014/main" id="{F13FB752-AE42-4150-98ED-FD351918599D}"/>
                </a:ext>
              </a:extLst>
            </p:cNvPr>
            <p:cNvCxnSpPr>
              <a:cxnSpLocks/>
              <a:endCxn id="55" idx="0"/>
            </p:cNvCxnSpPr>
            <p:nvPr/>
          </p:nvCxnSpPr>
          <p:spPr>
            <a:xfrm flipH="1">
              <a:off x="1636186" y="4158911"/>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4AEF3694-8D8B-ECA9-20CB-E2FB7FA2C57C}"/>
                </a:ext>
              </a:extLst>
            </p:cNvPr>
            <p:cNvCxnSpPr>
              <a:cxnSpLocks/>
              <a:endCxn id="56" idx="0"/>
            </p:cNvCxnSpPr>
            <p:nvPr/>
          </p:nvCxnSpPr>
          <p:spPr>
            <a:xfrm>
              <a:off x="3148687" y="4212224"/>
              <a:ext cx="483513" cy="60683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C3FCED9B-81AD-47CC-D4AE-414636743107}"/>
                </a:ext>
              </a:extLst>
            </p:cNvPr>
            <p:cNvSpPr txBox="1"/>
            <p:nvPr/>
          </p:nvSpPr>
          <p:spPr>
            <a:xfrm>
              <a:off x="902678" y="4384835"/>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66" name="TextBox 65">
              <a:extLst>
                <a:ext uri="{FF2B5EF4-FFF2-40B4-BE49-F238E27FC236}">
                  <a16:creationId xmlns:a16="http://schemas.microsoft.com/office/drawing/2014/main" id="{FD7B323D-8610-3040-A845-1934D0CD3593}"/>
                </a:ext>
              </a:extLst>
            </p:cNvPr>
            <p:cNvSpPr txBox="1"/>
            <p:nvPr/>
          </p:nvSpPr>
          <p:spPr>
            <a:xfrm>
              <a:off x="2498516" y="4424663"/>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grpSp>
      <p:grpSp>
        <p:nvGrpSpPr>
          <p:cNvPr id="10" name="Group 9">
            <a:extLst>
              <a:ext uri="{FF2B5EF4-FFF2-40B4-BE49-F238E27FC236}">
                <a16:creationId xmlns:a16="http://schemas.microsoft.com/office/drawing/2014/main" id="{DFB1DC9B-BE20-2D95-5A3F-C0B8C1FACA68}"/>
              </a:ext>
            </a:extLst>
          </p:cNvPr>
          <p:cNvGrpSpPr/>
          <p:nvPr/>
        </p:nvGrpSpPr>
        <p:grpSpPr>
          <a:xfrm>
            <a:off x="1291540" y="4362120"/>
            <a:ext cx="5313803" cy="2024642"/>
            <a:chOff x="1291540" y="4362120"/>
            <a:chExt cx="5313803" cy="2024642"/>
          </a:xfrm>
        </p:grpSpPr>
        <p:sp>
          <p:nvSpPr>
            <p:cNvPr id="39" name="TextBox 38">
              <a:extLst>
                <a:ext uri="{FF2B5EF4-FFF2-40B4-BE49-F238E27FC236}">
                  <a16:creationId xmlns:a16="http://schemas.microsoft.com/office/drawing/2014/main" id="{89C99BB2-0F72-4950-B193-79776D7FF037}"/>
                </a:ext>
              </a:extLst>
            </p:cNvPr>
            <p:cNvSpPr txBox="1"/>
            <p:nvPr/>
          </p:nvSpPr>
          <p:spPr>
            <a:xfrm>
              <a:off x="1291540" y="6046243"/>
              <a:ext cx="200775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Paired samples T-test</a:t>
              </a:r>
              <a:endParaRPr lang="en-US" sz="1400" b="1" dirty="0">
                <a:solidFill>
                  <a:schemeClr val="bg1"/>
                </a:solidFill>
                <a:latin typeface="Avenir Book" panose="02000503020000020003" pitchFamily="2" charset="0"/>
              </a:endParaRPr>
            </a:p>
          </p:txBody>
        </p:sp>
        <p:sp>
          <p:nvSpPr>
            <p:cNvPr id="40" name="TextBox 39">
              <a:extLst>
                <a:ext uri="{FF2B5EF4-FFF2-40B4-BE49-F238E27FC236}">
                  <a16:creationId xmlns:a16="http://schemas.microsoft.com/office/drawing/2014/main" id="{309A7EEB-FD17-F4F3-AD44-1914BFBF967D}"/>
                </a:ext>
              </a:extLst>
            </p:cNvPr>
            <p:cNvSpPr txBox="1"/>
            <p:nvPr/>
          </p:nvSpPr>
          <p:spPr>
            <a:xfrm>
              <a:off x="3992546" y="6043255"/>
              <a:ext cx="2612797" cy="340519"/>
            </a:xfrm>
            <a:prstGeom prst="roundRect">
              <a:avLst/>
            </a:prstGeom>
            <a:solidFill>
              <a:schemeClr val="accent2">
                <a:lumMod val="60000"/>
                <a:lumOff val="40000"/>
              </a:schemeClr>
            </a:solidFill>
          </p:spPr>
          <p:txBody>
            <a:bodyPr wrap="square" rtlCol="0">
              <a:spAutoFit/>
            </a:bodyPr>
            <a:lstStyle/>
            <a:p>
              <a:pPr algn="ctr"/>
              <a:r>
                <a:rPr lang="en-US" sz="1400" b="1" dirty="0">
                  <a:solidFill>
                    <a:schemeClr val="bg1"/>
                  </a:solidFill>
                  <a:latin typeface="Avenir Book" panose="02000503020000020003" pitchFamily="2" charset="0"/>
                </a:rPr>
                <a:t>Independent Samples T-test</a:t>
              </a:r>
            </a:p>
          </p:txBody>
        </p:sp>
        <p:sp>
          <p:nvSpPr>
            <p:cNvPr id="75" name="TextBox 74">
              <a:extLst>
                <a:ext uri="{FF2B5EF4-FFF2-40B4-BE49-F238E27FC236}">
                  <a16:creationId xmlns:a16="http://schemas.microsoft.com/office/drawing/2014/main" id="{E4B605AF-98B1-0574-EA4E-59C9D674C337}"/>
                </a:ext>
              </a:extLst>
            </p:cNvPr>
            <p:cNvSpPr txBox="1"/>
            <p:nvPr/>
          </p:nvSpPr>
          <p:spPr>
            <a:xfrm>
              <a:off x="3030399" y="5333191"/>
              <a:ext cx="2767136" cy="340519"/>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Are the groups related?</a:t>
              </a:r>
            </a:p>
          </p:txBody>
        </p:sp>
        <p:cxnSp>
          <p:nvCxnSpPr>
            <p:cNvPr id="76" name="Straight Arrow Connector 75">
              <a:extLst>
                <a:ext uri="{FF2B5EF4-FFF2-40B4-BE49-F238E27FC236}">
                  <a16:creationId xmlns:a16="http://schemas.microsoft.com/office/drawing/2014/main" id="{1F283207-9DBB-4DE8-D2F1-54957AF05D1B}"/>
                </a:ext>
              </a:extLst>
            </p:cNvPr>
            <p:cNvCxnSpPr>
              <a:cxnSpLocks/>
              <a:stCxn id="45" idx="2"/>
            </p:cNvCxnSpPr>
            <p:nvPr/>
          </p:nvCxnSpPr>
          <p:spPr>
            <a:xfrm flipH="1">
              <a:off x="5144701" y="4362120"/>
              <a:ext cx="664280" cy="93748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6EEC3B51-3047-9532-7E92-44A6D3E6C05A}"/>
                </a:ext>
              </a:extLst>
            </p:cNvPr>
            <p:cNvCxnSpPr>
              <a:cxnSpLocks/>
              <a:endCxn id="39" idx="0"/>
            </p:cNvCxnSpPr>
            <p:nvPr/>
          </p:nvCxnSpPr>
          <p:spPr>
            <a:xfrm flipH="1">
              <a:off x="2295419" y="5599492"/>
              <a:ext cx="1256218" cy="446751"/>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076EEFE-1D34-4E6B-7920-312705EC99F8}"/>
                </a:ext>
              </a:extLst>
            </p:cNvPr>
            <p:cNvCxnSpPr>
              <a:cxnSpLocks/>
              <a:endCxn id="40" idx="0"/>
            </p:cNvCxnSpPr>
            <p:nvPr/>
          </p:nvCxnSpPr>
          <p:spPr>
            <a:xfrm>
              <a:off x="4605695" y="5599492"/>
              <a:ext cx="693250" cy="44376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8AD813A3-C8C8-FDCB-4518-D644566E9C24}"/>
                </a:ext>
              </a:extLst>
            </p:cNvPr>
            <p:cNvSpPr txBox="1"/>
            <p:nvPr/>
          </p:nvSpPr>
          <p:spPr>
            <a:xfrm>
              <a:off x="1931858" y="5636302"/>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88" name="TextBox 87">
              <a:extLst>
                <a:ext uri="{FF2B5EF4-FFF2-40B4-BE49-F238E27FC236}">
                  <a16:creationId xmlns:a16="http://schemas.microsoft.com/office/drawing/2014/main" id="{BDE03BA4-BC6E-3A2D-EA23-E331BDE49E94}"/>
                </a:ext>
              </a:extLst>
            </p:cNvPr>
            <p:cNvSpPr txBox="1"/>
            <p:nvPr/>
          </p:nvSpPr>
          <p:spPr>
            <a:xfrm>
              <a:off x="4264256" y="5727677"/>
              <a:ext cx="522906"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90" name="TextBox 89">
              <a:extLst>
                <a:ext uri="{FF2B5EF4-FFF2-40B4-BE49-F238E27FC236}">
                  <a16:creationId xmlns:a16="http://schemas.microsoft.com/office/drawing/2014/main" id="{F57B6F13-33A0-473C-EE0C-6995A6DBDA55}"/>
                </a:ext>
              </a:extLst>
            </p:cNvPr>
            <p:cNvSpPr txBox="1"/>
            <p:nvPr/>
          </p:nvSpPr>
          <p:spPr>
            <a:xfrm>
              <a:off x="4722992" y="4564442"/>
              <a:ext cx="1205783"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14" name="Group 13">
            <a:extLst>
              <a:ext uri="{FF2B5EF4-FFF2-40B4-BE49-F238E27FC236}">
                <a16:creationId xmlns:a16="http://schemas.microsoft.com/office/drawing/2014/main" id="{05AE3B8C-C538-D20D-B66A-E5778FF05780}"/>
              </a:ext>
            </a:extLst>
          </p:cNvPr>
          <p:cNvGrpSpPr/>
          <p:nvPr/>
        </p:nvGrpSpPr>
        <p:grpSpPr>
          <a:xfrm>
            <a:off x="6113193" y="4706216"/>
            <a:ext cx="1724660" cy="1012693"/>
            <a:chOff x="6113193" y="4706216"/>
            <a:chExt cx="1724660" cy="1012693"/>
          </a:xfrm>
        </p:grpSpPr>
        <p:sp>
          <p:nvSpPr>
            <p:cNvPr id="94" name="TextBox 93">
              <a:extLst>
                <a:ext uri="{FF2B5EF4-FFF2-40B4-BE49-F238E27FC236}">
                  <a16:creationId xmlns:a16="http://schemas.microsoft.com/office/drawing/2014/main" id="{931CECB9-750E-3D27-66B1-5DE7C86AFCD9}"/>
                </a:ext>
              </a:extLst>
            </p:cNvPr>
            <p:cNvSpPr txBox="1"/>
            <p:nvPr/>
          </p:nvSpPr>
          <p:spPr>
            <a:xfrm>
              <a:off x="6113193" y="5378390"/>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ANCOVA</a:t>
              </a:r>
              <a:endParaRPr lang="en-US" sz="1400" b="1" dirty="0">
                <a:solidFill>
                  <a:schemeClr val="bg1"/>
                </a:solidFill>
                <a:latin typeface="Avenir Book" panose="02000503020000020003" pitchFamily="2" charset="0"/>
              </a:endParaRPr>
            </a:p>
          </p:txBody>
        </p:sp>
        <p:cxnSp>
          <p:nvCxnSpPr>
            <p:cNvPr id="95" name="Straight Arrow Connector 94">
              <a:extLst>
                <a:ext uri="{FF2B5EF4-FFF2-40B4-BE49-F238E27FC236}">
                  <a16:creationId xmlns:a16="http://schemas.microsoft.com/office/drawing/2014/main" id="{40D5BD30-7297-E9B9-FA72-6EBB584328C1}"/>
                </a:ext>
              </a:extLst>
            </p:cNvPr>
            <p:cNvCxnSpPr>
              <a:cxnSpLocks/>
              <a:endCxn id="94" idx="0"/>
            </p:cNvCxnSpPr>
            <p:nvPr/>
          </p:nvCxnSpPr>
          <p:spPr>
            <a:xfrm flipH="1">
              <a:off x="6975523" y="4706216"/>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4586A34-8514-E13B-A6A4-A30F41799119}"/>
                </a:ext>
              </a:extLst>
            </p:cNvPr>
            <p:cNvSpPr txBox="1"/>
            <p:nvPr/>
          </p:nvSpPr>
          <p:spPr>
            <a:xfrm>
              <a:off x="6242015" y="4932140"/>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grpSp>
      <p:grpSp>
        <p:nvGrpSpPr>
          <p:cNvPr id="15" name="Group 14">
            <a:extLst>
              <a:ext uri="{FF2B5EF4-FFF2-40B4-BE49-F238E27FC236}">
                <a16:creationId xmlns:a16="http://schemas.microsoft.com/office/drawing/2014/main" id="{CD033F95-C9AB-A546-04DC-A97B9CDAB578}"/>
              </a:ext>
            </a:extLst>
          </p:cNvPr>
          <p:cNvGrpSpPr/>
          <p:nvPr/>
        </p:nvGrpSpPr>
        <p:grpSpPr>
          <a:xfrm>
            <a:off x="7901557" y="4615784"/>
            <a:ext cx="3978046" cy="1622647"/>
            <a:chOff x="7901557" y="4615784"/>
            <a:chExt cx="3978046" cy="1622647"/>
          </a:xfrm>
        </p:grpSpPr>
        <p:sp>
          <p:nvSpPr>
            <p:cNvPr id="92" name="TextBox 91">
              <a:extLst>
                <a:ext uri="{FF2B5EF4-FFF2-40B4-BE49-F238E27FC236}">
                  <a16:creationId xmlns:a16="http://schemas.microsoft.com/office/drawing/2014/main" id="{EF0E828C-8C93-09C1-0EA5-CECC3189B57C}"/>
                </a:ext>
              </a:extLst>
            </p:cNvPr>
            <p:cNvSpPr txBox="1"/>
            <p:nvPr/>
          </p:nvSpPr>
          <p:spPr>
            <a:xfrm>
              <a:off x="9351149" y="5056790"/>
              <a:ext cx="2528454"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Dependent variables? </a:t>
              </a:r>
              <a:endParaRPr lang="en-US" sz="1400" b="1" dirty="0">
                <a:solidFill>
                  <a:schemeClr val="bg1"/>
                </a:solidFill>
                <a:latin typeface="Avenir Book" panose="02000503020000020003" pitchFamily="2" charset="0"/>
              </a:endParaRPr>
            </a:p>
          </p:txBody>
        </p:sp>
        <p:cxnSp>
          <p:nvCxnSpPr>
            <p:cNvPr id="97" name="Straight Arrow Connector 96">
              <a:extLst>
                <a:ext uri="{FF2B5EF4-FFF2-40B4-BE49-F238E27FC236}">
                  <a16:creationId xmlns:a16="http://schemas.microsoft.com/office/drawing/2014/main" id="{D7B54594-45B7-83B8-C4D4-05B6E656B6BF}"/>
                </a:ext>
              </a:extLst>
            </p:cNvPr>
            <p:cNvCxnSpPr>
              <a:cxnSpLocks/>
            </p:cNvCxnSpPr>
            <p:nvPr/>
          </p:nvCxnSpPr>
          <p:spPr>
            <a:xfrm>
              <a:off x="9279358" y="4615784"/>
              <a:ext cx="1447821" cy="420537"/>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0AE1E06C-40BA-7222-9B64-A947BA512022}"/>
                </a:ext>
              </a:extLst>
            </p:cNvPr>
            <p:cNvSpPr txBox="1"/>
            <p:nvPr/>
          </p:nvSpPr>
          <p:spPr>
            <a:xfrm>
              <a:off x="9100368" y="4808217"/>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100" name="TextBox 99">
              <a:extLst>
                <a:ext uri="{FF2B5EF4-FFF2-40B4-BE49-F238E27FC236}">
                  <a16:creationId xmlns:a16="http://schemas.microsoft.com/office/drawing/2014/main" id="{AE31FA5D-6117-3814-3DD3-52178036B4DD}"/>
                </a:ext>
              </a:extLst>
            </p:cNvPr>
            <p:cNvSpPr txBox="1"/>
            <p:nvPr/>
          </p:nvSpPr>
          <p:spPr>
            <a:xfrm>
              <a:off x="7901557"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ANOVA</a:t>
              </a:r>
              <a:endParaRPr lang="en-US" sz="1400" b="1" dirty="0">
                <a:solidFill>
                  <a:schemeClr val="bg1"/>
                </a:solidFill>
                <a:latin typeface="Avenir Book" panose="02000503020000020003" pitchFamily="2" charset="0"/>
              </a:endParaRPr>
            </a:p>
          </p:txBody>
        </p:sp>
        <p:sp>
          <p:nvSpPr>
            <p:cNvPr id="101" name="TextBox 100">
              <a:extLst>
                <a:ext uri="{FF2B5EF4-FFF2-40B4-BE49-F238E27FC236}">
                  <a16:creationId xmlns:a16="http://schemas.microsoft.com/office/drawing/2014/main" id="{402B71B8-C33F-F691-B6CD-317EEA97BA5A}"/>
                </a:ext>
              </a:extLst>
            </p:cNvPr>
            <p:cNvSpPr txBox="1"/>
            <p:nvPr/>
          </p:nvSpPr>
          <p:spPr>
            <a:xfrm>
              <a:off x="10154943"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MANOVA</a:t>
              </a:r>
              <a:endParaRPr lang="en-US" sz="1400" b="1" dirty="0">
                <a:solidFill>
                  <a:schemeClr val="bg1"/>
                </a:solidFill>
                <a:latin typeface="Avenir Book" panose="02000503020000020003" pitchFamily="2" charset="0"/>
              </a:endParaRPr>
            </a:p>
          </p:txBody>
        </p:sp>
        <p:cxnSp>
          <p:nvCxnSpPr>
            <p:cNvPr id="102" name="Straight Arrow Connector 101">
              <a:extLst>
                <a:ext uri="{FF2B5EF4-FFF2-40B4-BE49-F238E27FC236}">
                  <a16:creationId xmlns:a16="http://schemas.microsoft.com/office/drawing/2014/main" id="{E6084E86-6603-D5E0-7E82-04ECD9165357}"/>
                </a:ext>
              </a:extLst>
            </p:cNvPr>
            <p:cNvCxnSpPr>
              <a:cxnSpLocks/>
            </p:cNvCxnSpPr>
            <p:nvPr/>
          </p:nvCxnSpPr>
          <p:spPr>
            <a:xfrm flipH="1">
              <a:off x="8756110" y="5563970"/>
              <a:ext cx="1140471" cy="333942"/>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041C099A-015B-CCD2-5582-E62910D830BD}"/>
                </a:ext>
              </a:extLst>
            </p:cNvPr>
            <p:cNvSpPr txBox="1"/>
            <p:nvPr/>
          </p:nvSpPr>
          <p:spPr>
            <a:xfrm>
              <a:off x="8756202" y="5542905"/>
              <a:ext cx="669297" cy="261610"/>
            </a:xfrm>
            <a:prstGeom prst="rect">
              <a:avLst/>
            </a:prstGeom>
            <a:noFill/>
          </p:spPr>
          <p:txBody>
            <a:bodyPr wrap="square" rtlCol="0">
              <a:spAutoFit/>
            </a:bodyPr>
            <a:lstStyle/>
            <a:p>
              <a:pPr algn="ctr"/>
              <a:r>
                <a:rPr lang="en-US" sz="1100">
                  <a:latin typeface="Avenir Book" panose="02000503020000020003" pitchFamily="2" charset="0"/>
                </a:rPr>
                <a:t>1</a:t>
              </a:r>
              <a:endParaRPr lang="en-US" sz="1100" dirty="0">
                <a:latin typeface="Avenir Book" panose="02000503020000020003" pitchFamily="2" charset="0"/>
              </a:endParaRPr>
            </a:p>
          </p:txBody>
        </p:sp>
        <p:cxnSp>
          <p:nvCxnSpPr>
            <p:cNvPr id="105" name="Straight Arrow Connector 104">
              <a:extLst>
                <a:ext uri="{FF2B5EF4-FFF2-40B4-BE49-F238E27FC236}">
                  <a16:creationId xmlns:a16="http://schemas.microsoft.com/office/drawing/2014/main" id="{A8DD918A-9928-A074-D949-FB1B2C88F456}"/>
                </a:ext>
              </a:extLst>
            </p:cNvPr>
            <p:cNvCxnSpPr>
              <a:cxnSpLocks/>
              <a:endCxn id="101" idx="0"/>
            </p:cNvCxnSpPr>
            <p:nvPr/>
          </p:nvCxnSpPr>
          <p:spPr>
            <a:xfrm>
              <a:off x="10835229" y="5599492"/>
              <a:ext cx="182044" cy="29842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9CFD6322-08C1-8B6C-460C-7B5CDC3F6D73}"/>
                </a:ext>
              </a:extLst>
            </p:cNvPr>
            <p:cNvSpPr txBox="1"/>
            <p:nvPr/>
          </p:nvSpPr>
          <p:spPr>
            <a:xfrm>
              <a:off x="10485987" y="5656141"/>
              <a:ext cx="367281"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12" name="Group 11">
            <a:extLst>
              <a:ext uri="{FF2B5EF4-FFF2-40B4-BE49-F238E27FC236}">
                <a16:creationId xmlns:a16="http://schemas.microsoft.com/office/drawing/2014/main" id="{06ABBF19-21D3-D494-4E42-0F94712AAC48}"/>
              </a:ext>
            </a:extLst>
          </p:cNvPr>
          <p:cNvGrpSpPr/>
          <p:nvPr/>
        </p:nvGrpSpPr>
        <p:grpSpPr>
          <a:xfrm>
            <a:off x="6131492" y="4195994"/>
            <a:ext cx="3504367" cy="609006"/>
            <a:chOff x="6131492" y="4195994"/>
            <a:chExt cx="3504367" cy="609006"/>
          </a:xfrm>
        </p:grpSpPr>
        <p:sp>
          <p:nvSpPr>
            <p:cNvPr id="91" name="TextBox 90">
              <a:extLst>
                <a:ext uri="{FF2B5EF4-FFF2-40B4-BE49-F238E27FC236}">
                  <a16:creationId xmlns:a16="http://schemas.microsoft.com/office/drawing/2014/main" id="{2F688319-DB96-19E2-13FC-8CB7AF556A48}"/>
                </a:ext>
              </a:extLst>
            </p:cNvPr>
            <p:cNvSpPr txBox="1"/>
            <p:nvPr/>
          </p:nvSpPr>
          <p:spPr>
            <a:xfrm>
              <a:off x="7107405" y="4226118"/>
              <a:ext cx="2528454" cy="578882"/>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want to control for covariates?</a:t>
              </a:r>
            </a:p>
          </p:txBody>
        </p:sp>
        <p:cxnSp>
          <p:nvCxnSpPr>
            <p:cNvPr id="110" name="Straight Arrow Connector 109">
              <a:extLst>
                <a:ext uri="{FF2B5EF4-FFF2-40B4-BE49-F238E27FC236}">
                  <a16:creationId xmlns:a16="http://schemas.microsoft.com/office/drawing/2014/main" id="{56C3E4D0-CC56-ECFB-907B-2018BB44BA0B}"/>
                </a:ext>
              </a:extLst>
            </p:cNvPr>
            <p:cNvCxnSpPr>
              <a:cxnSpLocks/>
              <a:endCxn id="91" idx="1"/>
            </p:cNvCxnSpPr>
            <p:nvPr/>
          </p:nvCxnSpPr>
          <p:spPr>
            <a:xfrm>
              <a:off x="6503456" y="4195994"/>
              <a:ext cx="603949" cy="31956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DDB0035-783D-6666-889F-555A37576347}"/>
                </a:ext>
              </a:extLst>
            </p:cNvPr>
            <p:cNvSpPr txBox="1"/>
            <p:nvPr/>
          </p:nvSpPr>
          <p:spPr>
            <a:xfrm>
              <a:off x="6131492" y="4402901"/>
              <a:ext cx="1205783"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5" name="Group 4">
            <a:extLst>
              <a:ext uri="{FF2B5EF4-FFF2-40B4-BE49-F238E27FC236}">
                <a16:creationId xmlns:a16="http://schemas.microsoft.com/office/drawing/2014/main" id="{35DA7615-485C-5A7B-9470-DBD9213C2B1B}"/>
              </a:ext>
            </a:extLst>
          </p:cNvPr>
          <p:cNvGrpSpPr/>
          <p:nvPr/>
        </p:nvGrpSpPr>
        <p:grpSpPr>
          <a:xfrm>
            <a:off x="1009650" y="814745"/>
            <a:ext cx="3484880" cy="1561742"/>
            <a:chOff x="1009650" y="814745"/>
            <a:chExt cx="3484880" cy="1561742"/>
          </a:xfrm>
        </p:grpSpPr>
        <p:sp>
          <p:nvSpPr>
            <p:cNvPr id="37" name="TextBox 36">
              <a:extLst>
                <a:ext uri="{FF2B5EF4-FFF2-40B4-BE49-F238E27FC236}">
                  <a16:creationId xmlns:a16="http://schemas.microsoft.com/office/drawing/2014/main" id="{28EBED56-0CB1-D668-1EFE-C7A7C77D3FF5}"/>
                </a:ext>
              </a:extLst>
            </p:cNvPr>
            <p:cNvSpPr txBox="1"/>
            <p:nvPr/>
          </p:nvSpPr>
          <p:spPr>
            <a:xfrm>
              <a:off x="1009650" y="1661398"/>
              <a:ext cx="3484880" cy="715089"/>
            </a:xfrm>
            <a:prstGeom prst="roundRect">
              <a:avLst/>
            </a:prstGeom>
            <a:solidFill>
              <a:schemeClr val="accent2">
                <a:lumMod val="75000"/>
              </a:schemeClr>
            </a:solidFill>
          </p:spPr>
          <p:txBody>
            <a:bodyPr wrap="square" rtlCol="0">
              <a:spAutoFit/>
            </a:bodyPr>
            <a:lstStyle/>
            <a:p>
              <a:pPr algn="ctr"/>
              <a:r>
                <a:rPr lang="en-US" b="1" dirty="0">
                  <a:solidFill>
                    <a:schemeClr val="bg1"/>
                  </a:solidFill>
                  <a:latin typeface="Avenir Book" panose="02000503020000020003" pitchFamily="2" charset="0"/>
                </a:rPr>
                <a:t>How many variables am I comparing?</a:t>
              </a:r>
            </a:p>
          </p:txBody>
        </p:sp>
        <p:cxnSp>
          <p:nvCxnSpPr>
            <p:cNvPr id="67" name="Straight Arrow Connector 66">
              <a:extLst>
                <a:ext uri="{FF2B5EF4-FFF2-40B4-BE49-F238E27FC236}">
                  <a16:creationId xmlns:a16="http://schemas.microsoft.com/office/drawing/2014/main" id="{559E1B4E-FDD8-CBE3-A592-2A320F79488B}"/>
                </a:ext>
              </a:extLst>
            </p:cNvPr>
            <p:cNvCxnSpPr>
              <a:cxnSpLocks/>
              <a:stCxn id="9" idx="1"/>
              <a:endCxn id="37" idx="0"/>
            </p:cNvCxnSpPr>
            <p:nvPr/>
          </p:nvCxnSpPr>
          <p:spPr>
            <a:xfrm flipH="1">
              <a:off x="2752090" y="814745"/>
              <a:ext cx="1504950" cy="84665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93AEA1A-88F6-7D1C-54C9-60445AFA027F}"/>
                </a:ext>
              </a:extLst>
            </p:cNvPr>
            <p:cNvSpPr txBox="1"/>
            <p:nvPr/>
          </p:nvSpPr>
          <p:spPr>
            <a:xfrm>
              <a:off x="1949256" y="908132"/>
              <a:ext cx="1409360" cy="369332"/>
            </a:xfrm>
            <a:prstGeom prst="rect">
              <a:avLst/>
            </a:prstGeom>
            <a:noFill/>
          </p:spPr>
          <p:txBody>
            <a:bodyPr wrap="none" rtlCol="0">
              <a:spAutoFit/>
            </a:bodyPr>
            <a:lstStyle/>
            <a:p>
              <a:r>
                <a:rPr lang="en-US" b="1" dirty="0">
                  <a:latin typeface="Avenir Book" panose="02000503020000020003" pitchFamily="2" charset="0"/>
                </a:rPr>
                <a:t>Continuous</a:t>
              </a:r>
            </a:p>
          </p:txBody>
        </p:sp>
      </p:grpSp>
    </p:spTree>
    <p:extLst>
      <p:ext uri="{BB962C8B-B14F-4D97-AF65-F5344CB8AC3E}">
        <p14:creationId xmlns:p14="http://schemas.microsoft.com/office/powerpoint/2010/main" val="275044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nodeType="withEffect">
                                  <p:stCondLst>
                                    <p:cond delay="0"/>
                                  </p:stCondLst>
                                  <p:childTnLst>
                                    <p:set>
                                      <p:cBhvr>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par>
                                <p:cTn id="11" presetID="9" presetClass="emph" presetSubtype="0" grpId="0" nodeType="withEffect">
                                  <p:stCondLst>
                                    <p:cond delay="0"/>
                                  </p:stCondLst>
                                  <p:childTnLst>
                                    <p:set>
                                      <p:cBhvr>
                                        <p:cTn id="12" dur="indefinite"/>
                                        <p:tgtEl>
                                          <p:spTgt spid="9"/>
                                        </p:tgtEl>
                                        <p:attrNameLst>
                                          <p:attrName>style.opacity</p:attrName>
                                        </p:attrNameLst>
                                      </p:cBhvr>
                                      <p:to>
                                        <p:strVal val="0.5"/>
                                      </p:to>
                                    </p:set>
                                    <p:animEffect filter="image" prLst="opacity: 0.5">
                                      <p:cBhvr rctx="IE">
                                        <p:cTn id="13" dur="indefinite"/>
                                        <p:tgtEl>
                                          <p:spTgt spid="9"/>
                                        </p:tgtEl>
                                      </p:cBhvr>
                                    </p:animEffect>
                                  </p:childTnLst>
                                </p:cTn>
                              </p:par>
                              <p:par>
                                <p:cTn id="14" presetID="9" presetClass="emph" presetSubtype="0" nodeType="withEffect">
                                  <p:stCondLst>
                                    <p:cond delay="0"/>
                                  </p:stCondLst>
                                  <p:childTnLst>
                                    <p:set>
                                      <p:cBhvr>
                                        <p:cTn id="15" dur="indefinite"/>
                                        <p:tgtEl>
                                          <p:spTgt spid="3"/>
                                        </p:tgtEl>
                                        <p:attrNameLst>
                                          <p:attrName>style.opacity</p:attrName>
                                        </p:attrNameLst>
                                      </p:cBhvr>
                                      <p:to>
                                        <p:strVal val="0.5"/>
                                      </p:to>
                                    </p:set>
                                    <p:animEffect filter="image" prLst="opacity: 0.5">
                                      <p:cBhvr rctx="IE">
                                        <p:cTn id="16" dur="indefinite"/>
                                        <p:tgtEl>
                                          <p:spTgt spid="3"/>
                                        </p:tgtEl>
                                      </p:cBhvr>
                                    </p:animEffect>
                                  </p:childTnLst>
                                </p:cTn>
                              </p:par>
                              <p:par>
                                <p:cTn id="17" presetID="9" presetClass="emph" presetSubtype="0" nodeType="withEffect">
                                  <p:stCondLst>
                                    <p:cond delay="0"/>
                                  </p:stCondLst>
                                  <p:childTnLst>
                                    <p:set>
                                      <p:cBhvr>
                                        <p:cTn id="18" dur="indefinite"/>
                                        <p:tgtEl>
                                          <p:spTgt spid="8"/>
                                        </p:tgtEl>
                                        <p:attrNameLst>
                                          <p:attrName>style.opacity</p:attrName>
                                        </p:attrNameLst>
                                      </p:cBhvr>
                                      <p:to>
                                        <p:strVal val="0.5"/>
                                      </p:to>
                                    </p:set>
                                    <p:animEffect filter="image" prLst="opacity: 0.5">
                                      <p:cBhvr rctx="IE">
                                        <p:cTn id="19" dur="indefinite"/>
                                        <p:tgtEl>
                                          <p:spTgt spid="8"/>
                                        </p:tgtEl>
                                      </p:cBhvr>
                                    </p:animEffect>
                                  </p:childTnLst>
                                </p:cTn>
                              </p:par>
                              <p:par>
                                <p:cTn id="20" presetID="9" presetClass="emph" presetSubtype="0" nodeType="withEffect">
                                  <p:stCondLst>
                                    <p:cond delay="0"/>
                                  </p:stCondLst>
                                  <p:childTnLst>
                                    <p:set>
                                      <p:cBhvr>
                                        <p:cTn id="21" dur="indefinite"/>
                                        <p:tgtEl>
                                          <p:spTgt spid="12"/>
                                        </p:tgtEl>
                                        <p:attrNameLst>
                                          <p:attrName>style.opacity</p:attrName>
                                        </p:attrNameLst>
                                      </p:cBhvr>
                                      <p:to>
                                        <p:strVal val="0.5"/>
                                      </p:to>
                                    </p:set>
                                    <p:animEffect filter="image" prLst="opacity: 0.5">
                                      <p:cBhvr rctx="IE">
                                        <p:cTn id="22" dur="indefinite"/>
                                        <p:tgtEl>
                                          <p:spTgt spid="12"/>
                                        </p:tgtEl>
                                      </p:cBhvr>
                                    </p:animEffect>
                                  </p:childTnLst>
                                </p:cTn>
                              </p:par>
                              <p:par>
                                <p:cTn id="23" presetID="9" presetClass="emph" presetSubtype="0" nodeType="withEffect">
                                  <p:stCondLst>
                                    <p:cond delay="0"/>
                                  </p:stCondLst>
                                  <p:childTnLst>
                                    <p:set>
                                      <p:cBhvr>
                                        <p:cTn id="24" dur="indefinite"/>
                                        <p:tgtEl>
                                          <p:spTgt spid="14"/>
                                        </p:tgtEl>
                                        <p:attrNameLst>
                                          <p:attrName>style.opacity</p:attrName>
                                        </p:attrNameLst>
                                      </p:cBhvr>
                                      <p:to>
                                        <p:strVal val="0.5"/>
                                      </p:to>
                                    </p:set>
                                    <p:animEffect filter="image" prLst="opacity: 0.5">
                                      <p:cBhvr rctx="IE">
                                        <p:cTn id="25" dur="indefinite"/>
                                        <p:tgtEl>
                                          <p:spTgt spid="14"/>
                                        </p:tgtEl>
                                      </p:cBhvr>
                                    </p:animEffect>
                                  </p:childTnLst>
                                </p:cTn>
                              </p:par>
                              <p:par>
                                <p:cTn id="26" presetID="9" presetClass="emph" presetSubtype="0" nodeType="withEffect">
                                  <p:stCondLst>
                                    <p:cond delay="0"/>
                                  </p:stCondLst>
                                  <p:childTnLst>
                                    <p:set>
                                      <p:cBhvr>
                                        <p:cTn id="27" dur="indefinite"/>
                                        <p:tgtEl>
                                          <p:spTgt spid="15"/>
                                        </p:tgtEl>
                                        <p:attrNameLst>
                                          <p:attrName>style.opacity</p:attrName>
                                        </p:attrNameLst>
                                      </p:cBhvr>
                                      <p:to>
                                        <p:strVal val="0.5"/>
                                      </p:to>
                                    </p:set>
                                    <p:animEffect filter="image" prLst="opacity: 0.5">
                                      <p:cBhvr rctx="IE">
                                        <p:cTn id="28"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E1B0-EF78-34AA-B55D-BAD962ECC605}"/>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7E72725F-1795-90E8-4825-4D2BCC8BB042}"/>
              </a:ext>
            </a:extLst>
          </p:cNvPr>
          <p:cNvSpPr>
            <a:spLocks noGrp="1"/>
          </p:cNvSpPr>
          <p:nvPr>
            <p:ph idx="1"/>
          </p:nvPr>
        </p:nvSpPr>
        <p:spPr>
          <a:xfrm>
            <a:off x="838200" y="1825625"/>
            <a:ext cx="10515600" cy="2992560"/>
          </a:xfrm>
        </p:spPr>
        <p:txBody>
          <a:bodyPr>
            <a:normAutofit lnSpcReduction="10000"/>
          </a:bodyPr>
          <a:lstStyle/>
          <a:p>
            <a:r>
              <a:rPr lang="en-US" dirty="0"/>
              <a:t>Another way to analyze the influence of multiple IVs on a DV</a:t>
            </a:r>
          </a:p>
          <a:p>
            <a:endParaRPr lang="en-US" dirty="0"/>
          </a:p>
          <a:p>
            <a:r>
              <a:rPr lang="en-US" dirty="0"/>
              <a:t>ASSUMPTION: normal distribution of data</a:t>
            </a:r>
          </a:p>
          <a:p>
            <a:endParaRPr lang="en-US" dirty="0"/>
          </a:p>
          <a:p>
            <a:r>
              <a:rPr lang="en-US" dirty="0"/>
              <a:t>Looks for a LINEAR relationship between </a:t>
            </a:r>
            <a:br>
              <a:rPr lang="en-US" dirty="0"/>
            </a:br>
            <a:r>
              <a:rPr lang="en-US" dirty="0"/>
              <a:t>				the IVs (</a:t>
            </a:r>
            <a:r>
              <a:rPr lang="en-US" b="1" i="1" dirty="0"/>
              <a:t>X</a:t>
            </a:r>
            <a:r>
              <a:rPr lang="en-US" dirty="0"/>
              <a:t>) and the DV (</a:t>
            </a:r>
            <a:r>
              <a:rPr lang="en-US" b="1" i="1" dirty="0"/>
              <a:t>Y</a:t>
            </a:r>
            <a:r>
              <a:rPr lang="en-US" dirty="0"/>
              <a:t>)</a:t>
            </a:r>
          </a:p>
          <a:p>
            <a:endParaRPr lang="en-US" dirty="0"/>
          </a:p>
        </p:txBody>
      </p:sp>
      <p:sp>
        <p:nvSpPr>
          <p:cNvPr id="5" name="TextBox 4">
            <a:extLst>
              <a:ext uri="{FF2B5EF4-FFF2-40B4-BE49-F238E27FC236}">
                <a16:creationId xmlns:a16="http://schemas.microsoft.com/office/drawing/2014/main" id="{C1B18212-8D63-30AF-F88B-685A92127A53}"/>
              </a:ext>
            </a:extLst>
          </p:cNvPr>
          <p:cNvSpPr txBox="1"/>
          <p:nvPr/>
        </p:nvSpPr>
        <p:spPr>
          <a:xfrm>
            <a:off x="3422030" y="4953122"/>
            <a:ext cx="5347939" cy="954107"/>
          </a:xfrm>
          <a:prstGeom prst="rect">
            <a:avLst/>
          </a:prstGeom>
          <a:noFill/>
          <a:ln>
            <a:solidFill>
              <a:srgbClr val="C00000"/>
            </a:solidFill>
          </a:ln>
        </p:spPr>
        <p:txBody>
          <a:bodyPr wrap="none" rtlCol="0">
            <a:spAutoFit/>
          </a:bodyPr>
          <a:lstStyle/>
          <a:p>
            <a:pPr algn="ctr"/>
            <a:r>
              <a:rPr lang="en-US" sz="2800" b="1" dirty="0">
                <a:solidFill>
                  <a:srgbClr val="C00000"/>
                </a:solidFill>
                <a:latin typeface="Avenir Black" panose="02000503020000020003" pitchFamily="2" charset="0"/>
              </a:rPr>
              <a:t>General Linear Model</a:t>
            </a:r>
          </a:p>
          <a:p>
            <a:pPr algn="ctr"/>
            <a:r>
              <a:rPr lang="en-US" sz="2800" b="1" dirty="0">
                <a:solidFill>
                  <a:srgbClr val="C00000"/>
                </a:solidFill>
                <a:latin typeface="Avenir Black" panose="02000503020000020003" pitchFamily="2" charset="0"/>
              </a:rPr>
              <a:t>y = a</a:t>
            </a:r>
            <a:r>
              <a:rPr lang="en-US" sz="2800" b="1" baseline="-25000" dirty="0">
                <a:solidFill>
                  <a:srgbClr val="C00000"/>
                </a:solidFill>
                <a:latin typeface="Avenir Black" panose="02000503020000020003" pitchFamily="2" charset="0"/>
              </a:rPr>
              <a:t>0</a:t>
            </a:r>
            <a:r>
              <a:rPr lang="en-US" sz="2800" b="1" dirty="0">
                <a:solidFill>
                  <a:srgbClr val="C00000"/>
                </a:solidFill>
                <a:latin typeface="Avenir Black" panose="02000503020000020003" pitchFamily="2" charset="0"/>
              </a:rPr>
              <a:t> + a</a:t>
            </a:r>
            <a:r>
              <a:rPr lang="en-US" sz="2800" b="1" baseline="-25000" dirty="0">
                <a:solidFill>
                  <a:srgbClr val="C00000"/>
                </a:solidFill>
                <a:latin typeface="Avenir Black" panose="02000503020000020003" pitchFamily="2" charset="0"/>
              </a:rPr>
              <a:t>1</a:t>
            </a:r>
            <a:r>
              <a:rPr lang="en-US" sz="2800" b="1" dirty="0">
                <a:solidFill>
                  <a:srgbClr val="C00000"/>
                </a:solidFill>
                <a:latin typeface="Avenir Black" panose="02000503020000020003" pitchFamily="2" charset="0"/>
              </a:rPr>
              <a:t>x</a:t>
            </a:r>
            <a:r>
              <a:rPr lang="en-US" sz="2800" b="1" baseline="-25000" dirty="0">
                <a:solidFill>
                  <a:srgbClr val="C00000"/>
                </a:solidFill>
                <a:latin typeface="Avenir Black" panose="02000503020000020003" pitchFamily="2" charset="0"/>
              </a:rPr>
              <a:t>1</a:t>
            </a:r>
            <a:r>
              <a:rPr lang="en-US" sz="2800" b="1" dirty="0">
                <a:solidFill>
                  <a:srgbClr val="C00000"/>
                </a:solidFill>
                <a:latin typeface="Avenir Black" panose="02000503020000020003" pitchFamily="2" charset="0"/>
              </a:rPr>
              <a:t> + a</a:t>
            </a:r>
            <a:r>
              <a:rPr lang="en-US" sz="2800" b="1" baseline="-25000" dirty="0">
                <a:solidFill>
                  <a:srgbClr val="C00000"/>
                </a:solidFill>
                <a:latin typeface="Avenir Black" panose="02000503020000020003" pitchFamily="2" charset="0"/>
              </a:rPr>
              <a:t>2</a:t>
            </a:r>
            <a:r>
              <a:rPr lang="en-US" sz="2800" b="1" dirty="0">
                <a:solidFill>
                  <a:srgbClr val="C00000"/>
                </a:solidFill>
                <a:latin typeface="Avenir Black" panose="02000503020000020003" pitchFamily="2" charset="0"/>
              </a:rPr>
              <a:t>x</a:t>
            </a:r>
            <a:r>
              <a:rPr lang="en-US" sz="2800" b="1" baseline="-25000" dirty="0">
                <a:solidFill>
                  <a:srgbClr val="C00000"/>
                </a:solidFill>
                <a:latin typeface="Avenir Black" panose="02000503020000020003" pitchFamily="2" charset="0"/>
              </a:rPr>
              <a:t>2</a:t>
            </a:r>
            <a:r>
              <a:rPr lang="en-US" sz="2800" b="1" dirty="0">
                <a:solidFill>
                  <a:srgbClr val="C00000"/>
                </a:solidFill>
                <a:latin typeface="Avenir Black" panose="02000503020000020003" pitchFamily="2" charset="0"/>
              </a:rPr>
              <a:t> + … + </a:t>
            </a:r>
            <a:r>
              <a:rPr lang="en-US" sz="2800" b="1" dirty="0" err="1">
                <a:solidFill>
                  <a:srgbClr val="C00000"/>
                </a:solidFill>
                <a:latin typeface="Avenir Black" panose="02000503020000020003" pitchFamily="2" charset="0"/>
              </a:rPr>
              <a:t>a</a:t>
            </a:r>
            <a:r>
              <a:rPr lang="en-US" sz="2800" b="1" baseline="-25000" dirty="0" err="1">
                <a:solidFill>
                  <a:srgbClr val="C00000"/>
                </a:solidFill>
                <a:latin typeface="Avenir Black" panose="02000503020000020003" pitchFamily="2" charset="0"/>
              </a:rPr>
              <a:t>n</a:t>
            </a:r>
            <a:r>
              <a:rPr lang="en-US" sz="2800" b="1" dirty="0" err="1">
                <a:solidFill>
                  <a:srgbClr val="C00000"/>
                </a:solidFill>
                <a:latin typeface="Avenir Black" panose="02000503020000020003" pitchFamily="2" charset="0"/>
              </a:rPr>
              <a:t>x</a:t>
            </a:r>
            <a:r>
              <a:rPr lang="en-US" sz="2800" b="1" baseline="-25000" dirty="0" err="1">
                <a:solidFill>
                  <a:srgbClr val="C00000"/>
                </a:solidFill>
                <a:latin typeface="Avenir Black" panose="02000503020000020003" pitchFamily="2" charset="0"/>
              </a:rPr>
              <a:t>n</a:t>
            </a:r>
            <a:endParaRPr lang="en-US" sz="2800" b="1" dirty="0">
              <a:solidFill>
                <a:srgbClr val="C00000"/>
              </a:solidFill>
              <a:latin typeface="Avenir Black" panose="02000503020000020003" pitchFamily="2" charset="0"/>
            </a:endParaRPr>
          </a:p>
        </p:txBody>
      </p:sp>
    </p:spTree>
    <p:extLst>
      <p:ext uri="{BB962C8B-B14F-4D97-AF65-F5344CB8AC3E}">
        <p14:creationId xmlns:p14="http://schemas.microsoft.com/office/powerpoint/2010/main" val="34484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6F35-BF61-4984-2361-3830E62F024D}"/>
              </a:ext>
            </a:extLst>
          </p:cNvPr>
          <p:cNvSpPr>
            <a:spLocks noGrp="1"/>
          </p:cNvSpPr>
          <p:nvPr>
            <p:ph type="title"/>
          </p:nvPr>
        </p:nvSpPr>
        <p:spPr/>
        <p:txBody>
          <a:bodyPr/>
          <a:lstStyle/>
          <a:p>
            <a:r>
              <a:rPr lang="en-US" dirty="0"/>
              <a:t>Linear Regression</a:t>
            </a:r>
          </a:p>
        </p:txBody>
      </p:sp>
      <p:sp>
        <p:nvSpPr>
          <p:cNvPr id="53" name="Content Placeholder 2">
            <a:extLst>
              <a:ext uri="{FF2B5EF4-FFF2-40B4-BE49-F238E27FC236}">
                <a16:creationId xmlns:a16="http://schemas.microsoft.com/office/drawing/2014/main" id="{A3112144-96DF-A407-A8F4-0B201BFAE9C0}"/>
              </a:ext>
            </a:extLst>
          </p:cNvPr>
          <p:cNvSpPr txBox="1">
            <a:spLocks/>
          </p:cNvSpPr>
          <p:nvPr/>
        </p:nvSpPr>
        <p:spPr>
          <a:xfrm>
            <a:off x="556054" y="1593486"/>
            <a:ext cx="6088760" cy="489938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dirty="0">
                <a:solidFill>
                  <a:srgbClr val="C00000"/>
                </a:solidFill>
              </a:rPr>
              <a:t>y = a</a:t>
            </a:r>
            <a:r>
              <a:rPr lang="en-US" baseline="-25000" dirty="0">
                <a:solidFill>
                  <a:srgbClr val="C00000"/>
                </a:solidFill>
              </a:rPr>
              <a:t>0</a:t>
            </a:r>
            <a:r>
              <a:rPr lang="en-US" dirty="0">
                <a:solidFill>
                  <a:srgbClr val="C00000"/>
                </a:solidFill>
              </a:rPr>
              <a:t> + a</a:t>
            </a:r>
            <a:r>
              <a:rPr lang="en-US" baseline="-25000" dirty="0">
                <a:solidFill>
                  <a:srgbClr val="C00000"/>
                </a:solidFill>
              </a:rPr>
              <a:t>1</a:t>
            </a:r>
            <a:r>
              <a:rPr lang="en-US" dirty="0">
                <a:solidFill>
                  <a:srgbClr val="C00000"/>
                </a:solidFill>
              </a:rPr>
              <a:t>x</a:t>
            </a:r>
            <a:r>
              <a:rPr lang="en-US" baseline="-25000" dirty="0">
                <a:solidFill>
                  <a:srgbClr val="C00000"/>
                </a:solidFill>
              </a:rPr>
              <a:t>1</a:t>
            </a:r>
            <a:r>
              <a:rPr lang="en-US" dirty="0">
                <a:solidFill>
                  <a:srgbClr val="C00000"/>
                </a:solidFill>
              </a:rPr>
              <a:t> + a</a:t>
            </a:r>
            <a:r>
              <a:rPr lang="en-US" baseline="-25000" dirty="0">
                <a:solidFill>
                  <a:srgbClr val="C00000"/>
                </a:solidFill>
              </a:rPr>
              <a:t>2</a:t>
            </a:r>
            <a:r>
              <a:rPr lang="en-US" dirty="0">
                <a:solidFill>
                  <a:srgbClr val="C00000"/>
                </a:solidFill>
              </a:rPr>
              <a:t>x</a:t>
            </a:r>
            <a:r>
              <a:rPr lang="en-US" baseline="-25000" dirty="0">
                <a:solidFill>
                  <a:srgbClr val="C00000"/>
                </a:solidFill>
              </a:rPr>
              <a:t>2</a:t>
            </a:r>
            <a:r>
              <a:rPr lang="en-US" dirty="0">
                <a:solidFill>
                  <a:srgbClr val="C00000"/>
                </a:solidFill>
              </a:rPr>
              <a:t> + … + </a:t>
            </a:r>
            <a:r>
              <a:rPr lang="en-US" dirty="0" err="1">
                <a:solidFill>
                  <a:srgbClr val="C00000"/>
                </a:solidFill>
              </a:rPr>
              <a:t>a</a:t>
            </a:r>
            <a:r>
              <a:rPr lang="en-US" baseline="-25000" dirty="0" err="1">
                <a:solidFill>
                  <a:srgbClr val="C00000"/>
                </a:solidFill>
              </a:rPr>
              <a:t>n</a:t>
            </a:r>
            <a:r>
              <a:rPr lang="en-US" dirty="0" err="1">
                <a:solidFill>
                  <a:srgbClr val="C00000"/>
                </a:solidFill>
              </a:rPr>
              <a:t>x</a:t>
            </a:r>
            <a:r>
              <a:rPr lang="en-US" baseline="-25000" dirty="0" err="1">
                <a:solidFill>
                  <a:srgbClr val="C00000"/>
                </a:solidFill>
              </a:rPr>
              <a:t>n</a:t>
            </a:r>
            <a:r>
              <a:rPr lang="en-US" sz="2000" dirty="0">
                <a:solidFill>
                  <a:srgbClr val="C00000"/>
                </a:solidFill>
              </a:rPr>
              <a:t> </a:t>
            </a:r>
            <a:r>
              <a:rPr lang="en-US" dirty="0">
                <a:solidFill>
                  <a:srgbClr val="C00000"/>
                </a:solidFill>
              </a:rPr>
              <a:t>   </a:t>
            </a:r>
            <a:r>
              <a:rPr lang="en-US" sz="1800" dirty="0">
                <a:solidFill>
                  <a:srgbClr val="C00000"/>
                </a:solidFill>
              </a:rPr>
              <a:t>(general form)</a:t>
            </a:r>
          </a:p>
          <a:p>
            <a:pPr marL="0" indent="0" algn="ctr">
              <a:lnSpc>
                <a:spcPct val="110000"/>
              </a:lnSpc>
              <a:buFont typeface="Arial" panose="020B0604020202020204" pitchFamily="34" charset="0"/>
              <a:buNone/>
            </a:pPr>
            <a:r>
              <a:rPr lang="en-US" dirty="0">
                <a:solidFill>
                  <a:srgbClr val="C00000"/>
                </a:solidFill>
              </a:rPr>
              <a:t>y = a</a:t>
            </a:r>
            <a:r>
              <a:rPr lang="en-US" baseline="-25000" dirty="0">
                <a:solidFill>
                  <a:srgbClr val="C00000"/>
                </a:solidFill>
              </a:rPr>
              <a:t>0</a:t>
            </a:r>
            <a:r>
              <a:rPr lang="en-US" dirty="0">
                <a:solidFill>
                  <a:srgbClr val="C00000"/>
                </a:solidFill>
              </a:rPr>
              <a:t> + a</a:t>
            </a:r>
            <a:r>
              <a:rPr lang="en-US" baseline="-25000" dirty="0">
                <a:solidFill>
                  <a:srgbClr val="C00000"/>
                </a:solidFill>
              </a:rPr>
              <a:t>1</a:t>
            </a:r>
            <a:r>
              <a:rPr lang="en-US" dirty="0">
                <a:solidFill>
                  <a:srgbClr val="C00000"/>
                </a:solidFill>
              </a:rPr>
              <a:t>x</a:t>
            </a:r>
            <a:r>
              <a:rPr lang="en-US" baseline="-25000" dirty="0">
                <a:solidFill>
                  <a:srgbClr val="C00000"/>
                </a:solidFill>
              </a:rPr>
              <a:t>1</a:t>
            </a:r>
            <a:r>
              <a:rPr lang="en-US" dirty="0">
                <a:solidFill>
                  <a:srgbClr val="C00000"/>
                </a:solidFill>
              </a:rPr>
              <a:t>     </a:t>
            </a:r>
            <a:r>
              <a:rPr lang="en-US" sz="1800" dirty="0">
                <a:solidFill>
                  <a:srgbClr val="C00000"/>
                </a:solidFill>
              </a:rPr>
              <a:t>(with 1 IV)</a:t>
            </a:r>
            <a:endParaRPr lang="en-US" dirty="0"/>
          </a:p>
          <a:p>
            <a:pPr marL="0" indent="0">
              <a:lnSpc>
                <a:spcPct val="110000"/>
              </a:lnSpc>
              <a:buFont typeface="Arial" panose="020B0604020202020204" pitchFamily="34" charset="0"/>
              <a:buNone/>
            </a:pPr>
            <a:r>
              <a:rPr lang="en-US" sz="2000" u="sng" dirty="0"/>
              <a:t>Example:</a:t>
            </a:r>
          </a:p>
          <a:p>
            <a:pPr>
              <a:lnSpc>
                <a:spcPct val="110000"/>
              </a:lnSpc>
            </a:pPr>
            <a:r>
              <a:rPr lang="en-US" sz="2000" dirty="0"/>
              <a:t>Imagine you want to predict the satisfaction score of people eating Starbursts based on the number of Starbursts they consume.</a:t>
            </a:r>
          </a:p>
          <a:p>
            <a:pPr>
              <a:lnSpc>
                <a:spcPct val="110000"/>
              </a:lnSpc>
            </a:pPr>
            <a:r>
              <a:rPr lang="en-US" sz="2000" dirty="0"/>
              <a:t>Your data suggests different values</a:t>
            </a:r>
            <a:br>
              <a:rPr lang="en-US" sz="2000" dirty="0"/>
            </a:br>
            <a:r>
              <a:rPr lang="en-US" sz="2000" dirty="0"/>
              <a:t>of the DV for different values</a:t>
            </a:r>
            <a:br>
              <a:rPr lang="en-US" sz="2000" dirty="0"/>
            </a:br>
            <a:r>
              <a:rPr lang="en-US" sz="2000" dirty="0"/>
              <a:t>of your IV, so you plot them DV vs IV</a:t>
            </a:r>
          </a:p>
          <a:p>
            <a:pPr>
              <a:lnSpc>
                <a:spcPct val="110000"/>
              </a:lnSpc>
            </a:pPr>
            <a:r>
              <a:rPr lang="en-US" sz="2000" dirty="0"/>
              <a:t>You </a:t>
            </a:r>
            <a:r>
              <a:rPr lang="en-US" sz="2000" i="1" u="sng" dirty="0"/>
              <a:t>approximate</a:t>
            </a:r>
            <a:r>
              <a:rPr lang="en-US" sz="2000" dirty="0"/>
              <a:t> the relationship </a:t>
            </a:r>
            <a:br>
              <a:rPr lang="en-US" sz="2000" dirty="0"/>
            </a:br>
            <a:r>
              <a:rPr lang="en-US" sz="2000" dirty="0"/>
              <a:t>as a linear one</a:t>
            </a:r>
          </a:p>
          <a:p>
            <a:pPr>
              <a:lnSpc>
                <a:spcPct val="110000"/>
              </a:lnSpc>
            </a:pPr>
            <a:r>
              <a:rPr lang="en-US" sz="2000" dirty="0"/>
              <a:t>The approximation is best </a:t>
            </a:r>
            <a:br>
              <a:rPr lang="en-US" sz="2000" dirty="0"/>
            </a:br>
            <a:r>
              <a:rPr lang="en-US" sz="2000" dirty="0"/>
              <a:t>described as:    </a:t>
            </a:r>
            <a:r>
              <a:rPr lang="en-US" sz="2000" b="1" dirty="0"/>
              <a:t>y = 5.65 + 2.22 x</a:t>
            </a:r>
          </a:p>
          <a:p>
            <a:pPr>
              <a:lnSpc>
                <a:spcPct val="110000"/>
              </a:lnSpc>
            </a:pPr>
            <a:r>
              <a:rPr lang="en-US" sz="2000" dirty="0"/>
              <a:t>Since this is not a “perfect fit”, you expect</a:t>
            </a:r>
            <a:br>
              <a:rPr lang="en-US" sz="2000" dirty="0"/>
            </a:br>
            <a:r>
              <a:rPr lang="en-US" sz="2000" dirty="0"/>
              <a:t>some “error” in the model (aka </a:t>
            </a:r>
            <a:r>
              <a:rPr lang="en-US" sz="2000" b="1" i="1" dirty="0"/>
              <a:t>residuals</a:t>
            </a:r>
            <a:r>
              <a:rPr lang="en-US" sz="2000" dirty="0"/>
              <a:t>)</a:t>
            </a:r>
          </a:p>
        </p:txBody>
      </p:sp>
      <p:grpSp>
        <p:nvGrpSpPr>
          <p:cNvPr id="57" name="Group 56">
            <a:extLst>
              <a:ext uri="{FF2B5EF4-FFF2-40B4-BE49-F238E27FC236}">
                <a16:creationId xmlns:a16="http://schemas.microsoft.com/office/drawing/2014/main" id="{0E93503D-B3F2-A90A-A080-83FFC4806237}"/>
              </a:ext>
            </a:extLst>
          </p:cNvPr>
          <p:cNvGrpSpPr/>
          <p:nvPr/>
        </p:nvGrpSpPr>
        <p:grpSpPr>
          <a:xfrm>
            <a:off x="6830941" y="2702679"/>
            <a:ext cx="3364239" cy="2869088"/>
            <a:chOff x="5306941" y="2643073"/>
            <a:chExt cx="3364239" cy="2869088"/>
          </a:xfrm>
        </p:grpSpPr>
        <p:cxnSp>
          <p:nvCxnSpPr>
            <p:cNvPr id="58" name="Straight Arrow Connector 57">
              <a:extLst>
                <a:ext uri="{FF2B5EF4-FFF2-40B4-BE49-F238E27FC236}">
                  <a16:creationId xmlns:a16="http://schemas.microsoft.com/office/drawing/2014/main" id="{189E5C08-2C90-2450-1EC4-B0A22C9F8807}"/>
                </a:ext>
              </a:extLst>
            </p:cNvPr>
            <p:cNvCxnSpPr>
              <a:cxnSpLocks/>
            </p:cNvCxnSpPr>
            <p:nvPr/>
          </p:nvCxnSpPr>
          <p:spPr>
            <a:xfrm flipV="1">
              <a:off x="5524510" y="2779409"/>
              <a:ext cx="0" cy="2528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1F82E5-F5F5-D1CF-51D4-2744AA3F1D66}"/>
                </a:ext>
              </a:extLst>
            </p:cNvPr>
            <p:cNvCxnSpPr>
              <a:cxnSpLocks/>
            </p:cNvCxnSpPr>
            <p:nvPr/>
          </p:nvCxnSpPr>
          <p:spPr>
            <a:xfrm>
              <a:off x="5306941" y="5142829"/>
              <a:ext cx="3208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C39DAEF-FC3C-4603-65FE-D4E1F433A24B}"/>
                </a:ext>
              </a:extLst>
            </p:cNvPr>
            <p:cNvSpPr txBox="1"/>
            <p:nvPr/>
          </p:nvSpPr>
          <p:spPr>
            <a:xfrm>
              <a:off x="5571520" y="2643073"/>
              <a:ext cx="762260" cy="369332"/>
            </a:xfrm>
            <a:prstGeom prst="rect">
              <a:avLst/>
            </a:prstGeom>
            <a:noFill/>
          </p:spPr>
          <p:txBody>
            <a:bodyPr wrap="none" rtlCol="0">
              <a:spAutoFit/>
            </a:bodyPr>
            <a:lstStyle/>
            <a:p>
              <a:r>
                <a:rPr lang="en-US" i="1" dirty="0">
                  <a:solidFill>
                    <a:schemeClr val="accent5"/>
                  </a:solidFill>
                </a:rPr>
                <a:t>y</a:t>
              </a:r>
              <a:r>
                <a:rPr lang="en-US" dirty="0">
                  <a:solidFill>
                    <a:schemeClr val="accent5"/>
                  </a:solidFill>
                </a:rPr>
                <a:t> (DV)</a:t>
              </a:r>
            </a:p>
          </p:txBody>
        </p:sp>
        <p:sp>
          <p:nvSpPr>
            <p:cNvPr id="61" name="TextBox 60">
              <a:extLst>
                <a:ext uri="{FF2B5EF4-FFF2-40B4-BE49-F238E27FC236}">
                  <a16:creationId xmlns:a16="http://schemas.microsoft.com/office/drawing/2014/main" id="{DF0EBE24-B473-4521-C872-A0339ED01A4F}"/>
                </a:ext>
              </a:extLst>
            </p:cNvPr>
            <p:cNvSpPr txBox="1"/>
            <p:nvPr/>
          </p:nvSpPr>
          <p:spPr>
            <a:xfrm>
              <a:off x="7983171" y="5142829"/>
              <a:ext cx="688009" cy="369332"/>
            </a:xfrm>
            <a:prstGeom prst="rect">
              <a:avLst/>
            </a:prstGeom>
            <a:noFill/>
          </p:spPr>
          <p:txBody>
            <a:bodyPr wrap="none" rtlCol="0">
              <a:spAutoFit/>
            </a:bodyPr>
            <a:lstStyle/>
            <a:p>
              <a:r>
                <a:rPr lang="en-US" i="1" dirty="0">
                  <a:solidFill>
                    <a:schemeClr val="accent5"/>
                  </a:solidFill>
                </a:rPr>
                <a:t>x</a:t>
              </a:r>
              <a:r>
                <a:rPr lang="en-US" dirty="0">
                  <a:solidFill>
                    <a:schemeClr val="accent5"/>
                  </a:solidFill>
                </a:rPr>
                <a:t> (IV)</a:t>
              </a:r>
            </a:p>
          </p:txBody>
        </p:sp>
      </p:grpSp>
      <p:cxnSp>
        <p:nvCxnSpPr>
          <p:cNvPr id="62" name="Straight Arrow Connector 61">
            <a:extLst>
              <a:ext uri="{FF2B5EF4-FFF2-40B4-BE49-F238E27FC236}">
                <a16:creationId xmlns:a16="http://schemas.microsoft.com/office/drawing/2014/main" id="{EDEC82D3-E5E3-1DAB-A0D0-B08E9E453A00}"/>
              </a:ext>
            </a:extLst>
          </p:cNvPr>
          <p:cNvCxnSpPr>
            <a:cxnSpLocks/>
          </p:cNvCxnSpPr>
          <p:nvPr/>
        </p:nvCxnSpPr>
        <p:spPr>
          <a:xfrm flipV="1">
            <a:off x="7095520" y="3197256"/>
            <a:ext cx="2886664" cy="1494523"/>
          </a:xfrm>
          <a:prstGeom prst="straightConnector1">
            <a:avLst/>
          </a:prstGeom>
          <a:ln w="3810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CBFF620-2B1C-F8E4-F80C-36C7194C89DA}"/>
              </a:ext>
            </a:extLst>
          </p:cNvPr>
          <p:cNvSpPr txBox="1"/>
          <p:nvPr/>
        </p:nvSpPr>
        <p:spPr>
          <a:xfrm>
            <a:off x="8396672" y="2865502"/>
            <a:ext cx="1771639" cy="369332"/>
          </a:xfrm>
          <a:prstGeom prst="rect">
            <a:avLst/>
          </a:prstGeom>
          <a:noFill/>
        </p:spPr>
        <p:txBody>
          <a:bodyPr wrap="none" rtlCol="0">
            <a:spAutoFit/>
          </a:bodyPr>
          <a:lstStyle/>
          <a:p>
            <a:r>
              <a:rPr lang="en-US" b="1" i="1" dirty="0">
                <a:solidFill>
                  <a:srgbClr val="C00000"/>
                </a:solidFill>
              </a:rPr>
              <a:t>y = 5.65 + 2.22 x </a:t>
            </a:r>
          </a:p>
        </p:txBody>
      </p:sp>
      <p:grpSp>
        <p:nvGrpSpPr>
          <p:cNvPr id="64" name="Group 63">
            <a:extLst>
              <a:ext uri="{FF2B5EF4-FFF2-40B4-BE49-F238E27FC236}">
                <a16:creationId xmlns:a16="http://schemas.microsoft.com/office/drawing/2014/main" id="{DFDDF51F-FFDA-3633-38CC-46F565967DBF}"/>
              </a:ext>
            </a:extLst>
          </p:cNvPr>
          <p:cNvGrpSpPr/>
          <p:nvPr/>
        </p:nvGrpSpPr>
        <p:grpSpPr>
          <a:xfrm>
            <a:off x="7346994" y="3406697"/>
            <a:ext cx="2190846" cy="1420366"/>
            <a:chOff x="5822994" y="3347091"/>
            <a:chExt cx="2190846" cy="1420366"/>
          </a:xfrm>
        </p:grpSpPr>
        <p:sp>
          <p:nvSpPr>
            <p:cNvPr id="65" name="Oval 64">
              <a:extLst>
                <a:ext uri="{FF2B5EF4-FFF2-40B4-BE49-F238E27FC236}">
                  <a16:creationId xmlns:a16="http://schemas.microsoft.com/office/drawing/2014/main" id="{B86BB0AB-1EFC-8FC2-B524-8EB0AAD664B7}"/>
                </a:ext>
              </a:extLst>
            </p:cNvPr>
            <p:cNvSpPr/>
            <p:nvPr/>
          </p:nvSpPr>
          <p:spPr>
            <a:xfrm>
              <a:off x="7835847" y="3664373"/>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D594E27-3F53-070A-A34C-824D1538844F}"/>
                </a:ext>
              </a:extLst>
            </p:cNvPr>
            <p:cNvSpPr/>
            <p:nvPr/>
          </p:nvSpPr>
          <p:spPr>
            <a:xfrm>
              <a:off x="7467547" y="3582041"/>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7B9D20B-74D8-BF23-BE13-B4995F835708}"/>
                </a:ext>
              </a:extLst>
            </p:cNvPr>
            <p:cNvSpPr/>
            <p:nvPr/>
          </p:nvSpPr>
          <p:spPr>
            <a:xfrm>
              <a:off x="6448372" y="3758960"/>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56975FD-1A3F-3871-0E38-1D7EC82DC80D}"/>
                </a:ext>
              </a:extLst>
            </p:cNvPr>
            <p:cNvSpPr/>
            <p:nvPr/>
          </p:nvSpPr>
          <p:spPr>
            <a:xfrm>
              <a:off x="6121673" y="4477008"/>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25B12D1-30D7-41F3-5832-AC8F6015EC41}"/>
                </a:ext>
              </a:extLst>
            </p:cNvPr>
            <p:cNvSpPr/>
            <p:nvPr/>
          </p:nvSpPr>
          <p:spPr>
            <a:xfrm>
              <a:off x="5913667" y="4313458"/>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91E1367-64F8-05C5-6126-464CB4891950}"/>
                </a:ext>
              </a:extLst>
            </p:cNvPr>
            <p:cNvSpPr/>
            <p:nvPr/>
          </p:nvSpPr>
          <p:spPr>
            <a:xfrm>
              <a:off x="6025523" y="3983324"/>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FC8D1200-A22D-063C-90C0-84B64228FBA0}"/>
                </a:ext>
              </a:extLst>
            </p:cNvPr>
            <p:cNvSpPr/>
            <p:nvPr/>
          </p:nvSpPr>
          <p:spPr>
            <a:xfrm>
              <a:off x="5872495" y="4610486"/>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533EA6-DD35-44D7-AEC7-405B38BB282D}"/>
                </a:ext>
              </a:extLst>
            </p:cNvPr>
            <p:cNvSpPr/>
            <p:nvPr/>
          </p:nvSpPr>
          <p:spPr>
            <a:xfrm>
              <a:off x="7276104" y="3680739"/>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FFD22C7-69FE-76CA-9993-4EF4EC470DAA}"/>
                </a:ext>
              </a:extLst>
            </p:cNvPr>
            <p:cNvSpPr/>
            <p:nvPr/>
          </p:nvSpPr>
          <p:spPr>
            <a:xfrm>
              <a:off x="7391918" y="3618548"/>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91C1320-A0E0-0C07-9F7F-B718F57EE797}"/>
                </a:ext>
              </a:extLst>
            </p:cNvPr>
            <p:cNvSpPr/>
            <p:nvPr/>
          </p:nvSpPr>
          <p:spPr>
            <a:xfrm>
              <a:off x="7613597" y="3347091"/>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BCD9BF0-C80C-8C1A-2E06-17B6E3ACB385}"/>
                </a:ext>
              </a:extLst>
            </p:cNvPr>
            <p:cNvSpPr/>
            <p:nvPr/>
          </p:nvSpPr>
          <p:spPr>
            <a:xfrm>
              <a:off x="7727988" y="3911106"/>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C8175B1-C1CD-2AB3-7DD8-69E951D74948}"/>
                </a:ext>
              </a:extLst>
            </p:cNvPr>
            <p:cNvSpPr/>
            <p:nvPr/>
          </p:nvSpPr>
          <p:spPr>
            <a:xfrm>
              <a:off x="7924747" y="3347091"/>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E288339-9431-373B-9FAC-F2B0C1DFA8D9}"/>
                </a:ext>
              </a:extLst>
            </p:cNvPr>
            <p:cNvSpPr/>
            <p:nvPr/>
          </p:nvSpPr>
          <p:spPr>
            <a:xfrm>
              <a:off x="6380696" y="4143203"/>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C36EF2C-7D82-860F-1B10-D5B084CFE480}"/>
                </a:ext>
              </a:extLst>
            </p:cNvPr>
            <p:cNvSpPr/>
            <p:nvPr/>
          </p:nvSpPr>
          <p:spPr>
            <a:xfrm>
              <a:off x="5822994" y="4678364"/>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DD373CC-AA34-9C7A-428B-5478FDCA9FD7}"/>
                </a:ext>
              </a:extLst>
            </p:cNvPr>
            <p:cNvSpPr/>
            <p:nvPr/>
          </p:nvSpPr>
          <p:spPr>
            <a:xfrm>
              <a:off x="7175173" y="4031443"/>
              <a:ext cx="89093" cy="890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Arrow Connector 98">
            <a:extLst>
              <a:ext uri="{FF2B5EF4-FFF2-40B4-BE49-F238E27FC236}">
                <a16:creationId xmlns:a16="http://schemas.microsoft.com/office/drawing/2014/main" id="{44EA7AD7-4797-993B-1A30-DB8554518AA3}"/>
              </a:ext>
            </a:extLst>
          </p:cNvPr>
          <p:cNvCxnSpPr>
            <a:cxnSpLocks/>
            <a:endCxn id="75" idx="4"/>
          </p:cNvCxnSpPr>
          <p:nvPr/>
        </p:nvCxnSpPr>
        <p:spPr>
          <a:xfrm flipV="1">
            <a:off x="7482214" y="4462157"/>
            <a:ext cx="0" cy="29469"/>
          </a:xfrm>
          <a:prstGeom prst="straightConnector1">
            <a:avLst/>
          </a:prstGeom>
          <a:ln w="3810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Line Callout 1 99">
            <a:extLst>
              <a:ext uri="{FF2B5EF4-FFF2-40B4-BE49-F238E27FC236}">
                <a16:creationId xmlns:a16="http://schemas.microsoft.com/office/drawing/2014/main" id="{B8ECE92A-4A4C-99B2-E349-E830F60E0947}"/>
              </a:ext>
            </a:extLst>
          </p:cNvPr>
          <p:cNvSpPr/>
          <p:nvPr/>
        </p:nvSpPr>
        <p:spPr>
          <a:xfrm>
            <a:off x="9561872" y="689724"/>
            <a:ext cx="1533283" cy="1185629"/>
          </a:xfrm>
          <a:prstGeom prst="borderCallout1">
            <a:avLst>
              <a:gd name="adj1" fmla="val 52083"/>
              <a:gd name="adj2" fmla="val -615"/>
              <a:gd name="adj3" fmla="val 127760"/>
              <a:gd name="adj4" fmla="val -285792"/>
            </a:avLst>
          </a:prstGeom>
          <a:solidFill>
            <a:schemeClr val="accent5">
              <a:lumMod val="20000"/>
              <a:lumOff val="80000"/>
            </a:schemeClr>
          </a:solidFill>
          <a:ln>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i="1" dirty="0"/>
              <a:t>Note: </a:t>
            </a:r>
          </a:p>
          <a:p>
            <a:pPr algn="ctr"/>
            <a:r>
              <a:rPr lang="en-US" dirty="0"/>
              <a:t>a</a:t>
            </a:r>
            <a:r>
              <a:rPr lang="en-US" baseline="-25000" dirty="0"/>
              <a:t>0</a:t>
            </a:r>
            <a:r>
              <a:rPr lang="en-US" dirty="0"/>
              <a:t> = 5.65</a:t>
            </a:r>
          </a:p>
          <a:p>
            <a:pPr algn="ctr"/>
            <a:r>
              <a:rPr lang="en-US" dirty="0"/>
              <a:t>a</a:t>
            </a:r>
            <a:r>
              <a:rPr lang="en-US" baseline="-25000" dirty="0"/>
              <a:t>1</a:t>
            </a:r>
            <a:r>
              <a:rPr lang="en-US" dirty="0"/>
              <a:t> = 2.22</a:t>
            </a:r>
          </a:p>
          <a:p>
            <a:pPr algn="ctr"/>
            <a:r>
              <a:rPr lang="en-US" sz="1200" i="1" dirty="0"/>
              <a:t>Calculated via</a:t>
            </a:r>
          </a:p>
          <a:p>
            <a:pPr algn="ctr"/>
            <a:r>
              <a:rPr lang="en-US" sz="1200" i="1" dirty="0"/>
              <a:t>Linear Regression.</a:t>
            </a:r>
            <a:endParaRPr lang="en-US" i="1" dirty="0"/>
          </a:p>
        </p:txBody>
      </p:sp>
      <p:cxnSp>
        <p:nvCxnSpPr>
          <p:cNvPr id="101" name="Straight Connector 100">
            <a:extLst>
              <a:ext uri="{FF2B5EF4-FFF2-40B4-BE49-F238E27FC236}">
                <a16:creationId xmlns:a16="http://schemas.microsoft.com/office/drawing/2014/main" id="{C1825869-DCD1-79BE-9D04-B139801FD907}"/>
              </a:ext>
            </a:extLst>
          </p:cNvPr>
          <p:cNvCxnSpPr>
            <a:cxnSpLocks/>
            <a:stCxn id="100" idx="2"/>
          </p:cNvCxnSpPr>
          <p:nvPr/>
        </p:nvCxnSpPr>
        <p:spPr>
          <a:xfrm flipH="1">
            <a:off x="9036093" y="1282539"/>
            <a:ext cx="525779" cy="162167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51B77727-45F8-8AA7-8549-CE670CB94139}"/>
              </a:ext>
            </a:extLst>
          </p:cNvPr>
          <p:cNvSpPr txBox="1"/>
          <p:nvPr/>
        </p:nvSpPr>
        <p:spPr>
          <a:xfrm>
            <a:off x="10036648" y="2865502"/>
            <a:ext cx="484428" cy="369332"/>
          </a:xfrm>
          <a:prstGeom prst="rect">
            <a:avLst/>
          </a:prstGeom>
          <a:noFill/>
        </p:spPr>
        <p:txBody>
          <a:bodyPr wrap="none" rtlCol="0">
            <a:spAutoFit/>
          </a:bodyPr>
          <a:lstStyle/>
          <a:p>
            <a:r>
              <a:rPr lang="en-US" b="1" i="1" dirty="0">
                <a:solidFill>
                  <a:srgbClr val="C00000"/>
                </a:solidFill>
              </a:rPr>
              <a:t>+ e</a:t>
            </a:r>
            <a:endParaRPr lang="en-US" dirty="0"/>
          </a:p>
        </p:txBody>
      </p:sp>
      <p:grpSp>
        <p:nvGrpSpPr>
          <p:cNvPr id="22" name="Group 21">
            <a:extLst>
              <a:ext uri="{FF2B5EF4-FFF2-40B4-BE49-F238E27FC236}">
                <a16:creationId xmlns:a16="http://schemas.microsoft.com/office/drawing/2014/main" id="{A6846581-3F08-C663-9FA7-39FB61FD449D}"/>
              </a:ext>
            </a:extLst>
          </p:cNvPr>
          <p:cNvGrpSpPr/>
          <p:nvPr/>
        </p:nvGrpSpPr>
        <p:grpSpPr>
          <a:xfrm>
            <a:off x="7386952" y="3510229"/>
            <a:ext cx="2017751" cy="1249926"/>
            <a:chOff x="7386952" y="3510229"/>
            <a:chExt cx="2017751" cy="1249926"/>
          </a:xfrm>
        </p:grpSpPr>
        <p:cxnSp>
          <p:nvCxnSpPr>
            <p:cNvPr id="95" name="Straight Arrow Connector 94">
              <a:extLst>
                <a:ext uri="{FF2B5EF4-FFF2-40B4-BE49-F238E27FC236}">
                  <a16:creationId xmlns:a16="http://schemas.microsoft.com/office/drawing/2014/main" id="{8BD0D46E-E6EE-C9FE-1347-A629DC043434}"/>
                </a:ext>
              </a:extLst>
            </p:cNvPr>
            <p:cNvCxnSpPr>
              <a:cxnSpLocks/>
            </p:cNvCxnSpPr>
            <p:nvPr/>
          </p:nvCxnSpPr>
          <p:spPr>
            <a:xfrm flipV="1">
              <a:off x="7386952" y="4526831"/>
              <a:ext cx="0" cy="233324"/>
            </a:xfrm>
            <a:prstGeom prst="straightConnector1">
              <a:avLst/>
            </a:prstGeom>
            <a:ln w="38100">
              <a:solidFill>
                <a:schemeClr val="accent2">
                  <a:lumMod val="60000"/>
                  <a:lumOff val="4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FD37FC6-5811-C4BD-8CFD-18ED4E6F90B1}"/>
                </a:ext>
              </a:extLst>
            </p:cNvPr>
            <p:cNvCxnSpPr>
              <a:cxnSpLocks/>
            </p:cNvCxnSpPr>
            <p:nvPr/>
          </p:nvCxnSpPr>
          <p:spPr>
            <a:xfrm flipV="1">
              <a:off x="7444102" y="4491626"/>
              <a:ext cx="0" cy="201854"/>
            </a:xfrm>
            <a:prstGeom prst="straightConnector1">
              <a:avLst/>
            </a:prstGeom>
            <a:ln w="38100">
              <a:solidFill>
                <a:schemeClr val="accent2">
                  <a:lumMod val="60000"/>
                  <a:lumOff val="4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971C2FA-6908-5259-7E03-5AEA6A63FF97}"/>
                </a:ext>
              </a:extLst>
            </p:cNvPr>
            <p:cNvCxnSpPr>
              <a:cxnSpLocks/>
            </p:cNvCxnSpPr>
            <p:nvPr/>
          </p:nvCxnSpPr>
          <p:spPr>
            <a:xfrm flipV="1">
              <a:off x="7691752" y="4394751"/>
              <a:ext cx="0" cy="159029"/>
            </a:xfrm>
            <a:prstGeom prst="straightConnector1">
              <a:avLst/>
            </a:prstGeom>
            <a:ln w="38100">
              <a:solidFill>
                <a:schemeClr val="accent2">
                  <a:lumMod val="60000"/>
                  <a:lumOff val="4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5DCD1BB-C65B-BDB3-6AFB-2C99E0DDEF73}"/>
                </a:ext>
              </a:extLst>
            </p:cNvPr>
            <p:cNvCxnSpPr>
              <a:cxnSpLocks/>
              <a:endCxn id="76" idx="4"/>
            </p:cNvCxnSpPr>
            <p:nvPr/>
          </p:nvCxnSpPr>
          <p:spPr>
            <a:xfrm flipV="1">
              <a:off x="7594070" y="4132023"/>
              <a:ext cx="0" cy="308447"/>
            </a:xfrm>
            <a:prstGeom prst="straightConnector1">
              <a:avLst/>
            </a:prstGeom>
            <a:ln w="38100">
              <a:solidFill>
                <a:schemeClr val="accent2">
                  <a:lumMod val="60000"/>
                  <a:lumOff val="4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5DD6C20-4E27-7103-8114-8B94DF4C1166}"/>
                </a:ext>
              </a:extLst>
            </p:cNvPr>
            <p:cNvCxnSpPr>
              <a:cxnSpLocks/>
            </p:cNvCxnSpPr>
            <p:nvPr/>
          </p:nvCxnSpPr>
          <p:spPr>
            <a:xfrm flipV="1">
              <a:off x="8018159" y="3916200"/>
              <a:ext cx="0" cy="308447"/>
            </a:xfrm>
            <a:prstGeom prst="straightConnector1">
              <a:avLst/>
            </a:prstGeom>
            <a:ln w="38100">
              <a:solidFill>
                <a:schemeClr val="accent2">
                  <a:lumMod val="60000"/>
                  <a:lumOff val="4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2C0F720-09C4-AD3F-FC19-CE4890A12E6C}"/>
                </a:ext>
              </a:extLst>
            </p:cNvPr>
            <p:cNvCxnSpPr>
              <a:cxnSpLocks/>
            </p:cNvCxnSpPr>
            <p:nvPr/>
          </p:nvCxnSpPr>
          <p:spPr>
            <a:xfrm flipV="1">
              <a:off x="8743259" y="3829438"/>
              <a:ext cx="0" cy="253131"/>
            </a:xfrm>
            <a:prstGeom prst="straightConnector1">
              <a:avLst/>
            </a:prstGeom>
            <a:ln w="38100">
              <a:solidFill>
                <a:schemeClr val="accent2">
                  <a:lumMod val="60000"/>
                  <a:lumOff val="4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B7D688-D4E5-3CAF-BAA5-B98A02F55D41}"/>
                </a:ext>
              </a:extLst>
            </p:cNvPr>
            <p:cNvCxnSpPr>
              <a:cxnSpLocks/>
            </p:cNvCxnSpPr>
            <p:nvPr/>
          </p:nvCxnSpPr>
          <p:spPr>
            <a:xfrm flipV="1">
              <a:off x="9292408" y="3546909"/>
              <a:ext cx="0" cy="409094"/>
            </a:xfrm>
            <a:prstGeom prst="straightConnector1">
              <a:avLst/>
            </a:prstGeom>
            <a:ln w="38100">
              <a:solidFill>
                <a:schemeClr val="accent2">
                  <a:lumMod val="60000"/>
                  <a:lumOff val="4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72E41A1-CBF4-6BC8-CC26-A6C5EEAEFC36}"/>
                </a:ext>
              </a:extLst>
            </p:cNvPr>
            <p:cNvCxnSpPr>
              <a:cxnSpLocks/>
            </p:cNvCxnSpPr>
            <p:nvPr/>
          </p:nvCxnSpPr>
          <p:spPr>
            <a:xfrm flipV="1">
              <a:off x="9180113" y="3510229"/>
              <a:ext cx="0" cy="94432"/>
            </a:xfrm>
            <a:prstGeom prst="straightConnector1">
              <a:avLst/>
            </a:prstGeom>
            <a:ln w="38100">
              <a:solidFill>
                <a:schemeClr val="accent2">
                  <a:lumMod val="60000"/>
                  <a:lumOff val="4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F7CCBB-9ACC-F7B8-6967-45F05085B244}"/>
                </a:ext>
              </a:extLst>
            </p:cNvPr>
            <p:cNvCxnSpPr>
              <a:cxnSpLocks/>
            </p:cNvCxnSpPr>
            <p:nvPr/>
          </p:nvCxnSpPr>
          <p:spPr>
            <a:xfrm flipV="1">
              <a:off x="9404703" y="3510229"/>
              <a:ext cx="0" cy="198703"/>
            </a:xfrm>
            <a:prstGeom prst="straightConnector1">
              <a:avLst/>
            </a:prstGeom>
            <a:ln w="38100">
              <a:solidFill>
                <a:schemeClr val="accent2">
                  <a:lumMod val="60000"/>
                  <a:lumOff val="4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9DA82AD-C454-3848-E182-E46A19BEEA58}"/>
              </a:ext>
            </a:extLst>
          </p:cNvPr>
          <p:cNvSpPr txBox="1"/>
          <p:nvPr/>
        </p:nvSpPr>
        <p:spPr>
          <a:xfrm>
            <a:off x="7109234" y="5536706"/>
            <a:ext cx="3059077" cy="338554"/>
          </a:xfrm>
          <a:prstGeom prst="rect">
            <a:avLst/>
          </a:prstGeom>
          <a:noFill/>
        </p:spPr>
        <p:txBody>
          <a:bodyPr wrap="square" rtlCol="0">
            <a:spAutoFit/>
          </a:bodyPr>
          <a:lstStyle/>
          <a:p>
            <a:r>
              <a:rPr lang="en-US" sz="1600" dirty="0"/>
              <a:t>Number of starbursts consumed </a:t>
            </a:r>
          </a:p>
        </p:txBody>
      </p:sp>
      <p:sp>
        <p:nvSpPr>
          <p:cNvPr id="5" name="TextBox 4">
            <a:extLst>
              <a:ext uri="{FF2B5EF4-FFF2-40B4-BE49-F238E27FC236}">
                <a16:creationId xmlns:a16="http://schemas.microsoft.com/office/drawing/2014/main" id="{73065912-DE12-47C0-F8E0-907ABE929648}"/>
              </a:ext>
            </a:extLst>
          </p:cNvPr>
          <p:cNvSpPr txBox="1"/>
          <p:nvPr/>
        </p:nvSpPr>
        <p:spPr>
          <a:xfrm rot="5400000">
            <a:off x="5212620" y="4580281"/>
            <a:ext cx="3059077" cy="338554"/>
          </a:xfrm>
          <a:prstGeom prst="rect">
            <a:avLst/>
          </a:prstGeom>
          <a:noFill/>
        </p:spPr>
        <p:txBody>
          <a:bodyPr wrap="square" rtlCol="0">
            <a:spAutoFit/>
          </a:bodyPr>
          <a:lstStyle/>
          <a:p>
            <a:r>
              <a:rPr lang="en-US" sz="1600" dirty="0"/>
              <a:t>Satisfaction</a:t>
            </a:r>
          </a:p>
        </p:txBody>
      </p:sp>
    </p:spTree>
    <p:extLst>
      <p:ext uri="{BB962C8B-B14F-4D97-AF65-F5344CB8AC3E}">
        <p14:creationId xmlns:p14="http://schemas.microsoft.com/office/powerpoint/2010/main" val="253616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100" grpId="0" animBg="1"/>
      <p:bldP spid="10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E1B0-EF78-34AA-B55D-BAD962ECC605}"/>
              </a:ext>
            </a:extLst>
          </p:cNvPr>
          <p:cNvSpPr>
            <a:spLocks noGrp="1"/>
          </p:cNvSpPr>
          <p:nvPr>
            <p:ph type="title"/>
          </p:nvPr>
        </p:nvSpPr>
        <p:spPr/>
        <p:txBody>
          <a:bodyPr/>
          <a:lstStyle/>
          <a:p>
            <a:r>
              <a:rPr lang="en-US" dirty="0"/>
              <a:t>Correlation </a:t>
            </a:r>
          </a:p>
        </p:txBody>
      </p:sp>
      <p:sp>
        <p:nvSpPr>
          <p:cNvPr id="3" name="Content Placeholder 2">
            <a:extLst>
              <a:ext uri="{FF2B5EF4-FFF2-40B4-BE49-F238E27FC236}">
                <a16:creationId xmlns:a16="http://schemas.microsoft.com/office/drawing/2014/main" id="{7E72725F-1795-90E8-4825-4D2BCC8BB042}"/>
              </a:ext>
            </a:extLst>
          </p:cNvPr>
          <p:cNvSpPr>
            <a:spLocks noGrp="1"/>
          </p:cNvSpPr>
          <p:nvPr>
            <p:ph idx="1"/>
          </p:nvPr>
        </p:nvSpPr>
        <p:spPr>
          <a:xfrm>
            <a:off x="838200" y="1825625"/>
            <a:ext cx="10515600" cy="2992560"/>
          </a:xfrm>
        </p:spPr>
        <p:txBody>
          <a:bodyPr>
            <a:normAutofit/>
          </a:bodyPr>
          <a:lstStyle/>
          <a:p>
            <a:r>
              <a:rPr lang="en-US" dirty="0"/>
              <a:t>Correlation analysis is used to measure the strength and direction of the relationship between two variables. You do not have a dependent or independent variable </a:t>
            </a:r>
          </a:p>
          <a:p>
            <a:r>
              <a:rPr lang="en-US" dirty="0"/>
              <a:t>Example: You want to look at if the sweetness of a starburst is related to the intensity of it’s color </a:t>
            </a:r>
          </a:p>
        </p:txBody>
      </p:sp>
    </p:spTree>
    <p:extLst>
      <p:ext uri="{BB962C8B-B14F-4D97-AF65-F5344CB8AC3E}">
        <p14:creationId xmlns:p14="http://schemas.microsoft.com/office/powerpoint/2010/main" val="2383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E3283F-B58C-B06F-B5CC-97F1C9A79F38}"/>
              </a:ext>
            </a:extLst>
          </p:cNvPr>
          <p:cNvSpPr txBox="1"/>
          <p:nvPr/>
        </p:nvSpPr>
        <p:spPr>
          <a:xfrm>
            <a:off x="4257040" y="457200"/>
            <a:ext cx="3484880" cy="715089"/>
          </a:xfrm>
          <a:prstGeom prst="roundRect">
            <a:avLst/>
          </a:prstGeom>
          <a:solidFill>
            <a:schemeClr val="accent6">
              <a:lumMod val="75000"/>
            </a:schemeClr>
          </a:solidFill>
        </p:spPr>
        <p:txBody>
          <a:bodyPr wrap="square" rtlCol="0">
            <a:spAutoFit/>
          </a:bodyPr>
          <a:lstStyle/>
          <a:p>
            <a:pPr algn="ctr"/>
            <a:r>
              <a:rPr lang="en-US" b="1">
                <a:solidFill>
                  <a:schemeClr val="bg1"/>
                </a:solidFill>
                <a:latin typeface="Avenir Book" panose="02000503020000020003" pitchFamily="2" charset="0"/>
              </a:rPr>
              <a:t>Is my data continuous or categorical? </a:t>
            </a:r>
            <a:endParaRPr lang="en-US" b="1" dirty="0">
              <a:solidFill>
                <a:schemeClr val="bg1"/>
              </a:solidFill>
              <a:latin typeface="Avenir Book" panose="02000503020000020003" pitchFamily="2" charset="0"/>
            </a:endParaRPr>
          </a:p>
        </p:txBody>
      </p:sp>
      <p:sp>
        <p:nvSpPr>
          <p:cNvPr id="24" name="TextBox 23">
            <a:extLst>
              <a:ext uri="{FF2B5EF4-FFF2-40B4-BE49-F238E27FC236}">
                <a16:creationId xmlns:a16="http://schemas.microsoft.com/office/drawing/2014/main" id="{19C1686D-3E15-94B5-8113-DC036D240F91}"/>
              </a:ext>
            </a:extLst>
          </p:cNvPr>
          <p:cNvSpPr txBox="1"/>
          <p:nvPr/>
        </p:nvSpPr>
        <p:spPr>
          <a:xfrm>
            <a:off x="6383020" y="2865596"/>
            <a:ext cx="1724660" cy="817245"/>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Goodness of Fit Test</a:t>
            </a:r>
          </a:p>
        </p:txBody>
      </p:sp>
      <p:grpSp>
        <p:nvGrpSpPr>
          <p:cNvPr id="3" name="Group 2">
            <a:extLst>
              <a:ext uri="{FF2B5EF4-FFF2-40B4-BE49-F238E27FC236}">
                <a16:creationId xmlns:a16="http://schemas.microsoft.com/office/drawing/2014/main" id="{3CE69B61-7554-6BE4-875B-24943144850E}"/>
              </a:ext>
            </a:extLst>
          </p:cNvPr>
          <p:cNvGrpSpPr/>
          <p:nvPr/>
        </p:nvGrpSpPr>
        <p:grpSpPr>
          <a:xfrm>
            <a:off x="6885096" y="814745"/>
            <a:ext cx="5159584" cy="2628383"/>
            <a:chOff x="6885096" y="814745"/>
            <a:chExt cx="5159584" cy="2628383"/>
          </a:xfrm>
        </p:grpSpPr>
        <p:cxnSp>
          <p:nvCxnSpPr>
            <p:cNvPr id="30" name="Straight Arrow Connector 29">
              <a:extLst>
                <a:ext uri="{FF2B5EF4-FFF2-40B4-BE49-F238E27FC236}">
                  <a16:creationId xmlns:a16="http://schemas.microsoft.com/office/drawing/2014/main" id="{B8FF8412-E60B-CE58-028E-6D1335D8FFBF}"/>
                </a:ext>
              </a:extLst>
            </p:cNvPr>
            <p:cNvCxnSpPr>
              <a:cxnSpLocks/>
            </p:cNvCxnSpPr>
            <p:nvPr/>
          </p:nvCxnSpPr>
          <p:spPr>
            <a:xfrm>
              <a:off x="9213296" y="2181591"/>
              <a:ext cx="0" cy="68265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4A2A905-EA03-ADB6-076A-0D1C890D1485}"/>
                </a:ext>
              </a:extLst>
            </p:cNvPr>
            <p:cNvCxnSpPr>
              <a:cxnSpLocks/>
              <a:stCxn id="9" idx="3"/>
              <a:endCxn id="11" idx="0"/>
            </p:cNvCxnSpPr>
            <p:nvPr/>
          </p:nvCxnSpPr>
          <p:spPr>
            <a:xfrm>
              <a:off x="7741920" y="814745"/>
              <a:ext cx="1468120" cy="953095"/>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2B6192F-9889-CF2D-7534-D21192CF0EA3}"/>
                </a:ext>
              </a:extLst>
            </p:cNvPr>
            <p:cNvSpPr txBox="1"/>
            <p:nvPr/>
          </p:nvSpPr>
          <p:spPr>
            <a:xfrm>
              <a:off x="7467600" y="1767840"/>
              <a:ext cx="3484880" cy="715089"/>
            </a:xfrm>
            <a:prstGeom prst="roundRect">
              <a:avLst/>
            </a:prstGeom>
            <a:solidFill>
              <a:schemeClr val="accent5">
                <a:lumMod val="75000"/>
              </a:schemeClr>
            </a:solidFill>
          </p:spPr>
          <p:txBody>
            <a:bodyPr wrap="square" rtlCol="0">
              <a:spAutoFit/>
            </a:bodyPr>
            <a:lstStyle/>
            <a:p>
              <a:pPr algn="ctr"/>
              <a:r>
                <a:rPr lang="en-US" b="1">
                  <a:solidFill>
                    <a:schemeClr val="bg1"/>
                  </a:solidFill>
                  <a:latin typeface="Avenir Book" panose="02000503020000020003" pitchFamily="2" charset="0"/>
                </a:rPr>
                <a:t>How many variables am I comparing?</a:t>
              </a:r>
              <a:endParaRPr lang="en-US" b="1" dirty="0">
                <a:solidFill>
                  <a:schemeClr val="bg1"/>
                </a:solidFill>
                <a:latin typeface="Avenir Book" panose="02000503020000020003" pitchFamily="2" charset="0"/>
              </a:endParaRPr>
            </a:p>
          </p:txBody>
        </p:sp>
        <p:sp>
          <p:nvSpPr>
            <p:cNvPr id="18" name="TextBox 17">
              <a:extLst>
                <a:ext uri="{FF2B5EF4-FFF2-40B4-BE49-F238E27FC236}">
                  <a16:creationId xmlns:a16="http://schemas.microsoft.com/office/drawing/2014/main" id="{7443712C-F50F-AA5B-4947-77D69BC76189}"/>
                </a:ext>
              </a:extLst>
            </p:cNvPr>
            <p:cNvSpPr txBox="1"/>
            <p:nvPr/>
          </p:nvSpPr>
          <p:spPr>
            <a:xfrm>
              <a:off x="8525397" y="987623"/>
              <a:ext cx="1418978" cy="369332"/>
            </a:xfrm>
            <a:prstGeom prst="rect">
              <a:avLst/>
            </a:prstGeom>
            <a:noFill/>
          </p:spPr>
          <p:txBody>
            <a:bodyPr wrap="none" rtlCol="0">
              <a:spAutoFit/>
            </a:bodyPr>
            <a:lstStyle/>
            <a:p>
              <a:r>
                <a:rPr lang="en-US" b="1" dirty="0">
                  <a:latin typeface="Avenir Book" panose="02000503020000020003" pitchFamily="2" charset="0"/>
                </a:rPr>
                <a:t>Categorical</a:t>
              </a:r>
            </a:p>
          </p:txBody>
        </p:sp>
        <p:sp>
          <p:nvSpPr>
            <p:cNvPr id="22" name="TextBox 21">
              <a:extLst>
                <a:ext uri="{FF2B5EF4-FFF2-40B4-BE49-F238E27FC236}">
                  <a16:creationId xmlns:a16="http://schemas.microsoft.com/office/drawing/2014/main" id="{BC5FE3CA-032C-7E49-85D1-3F48583F07DB}"/>
                </a:ext>
              </a:extLst>
            </p:cNvPr>
            <p:cNvSpPr txBox="1"/>
            <p:nvPr/>
          </p:nvSpPr>
          <p:spPr>
            <a:xfrm>
              <a:off x="8351520" y="2864246"/>
              <a:ext cx="1724660" cy="578882"/>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Test of Association </a:t>
              </a:r>
            </a:p>
          </p:txBody>
        </p:sp>
        <p:sp>
          <p:nvSpPr>
            <p:cNvPr id="25" name="TextBox 24">
              <a:extLst>
                <a:ext uri="{FF2B5EF4-FFF2-40B4-BE49-F238E27FC236}">
                  <a16:creationId xmlns:a16="http://schemas.microsoft.com/office/drawing/2014/main" id="{BC87B7E5-E718-3207-913E-451920BDDD4F}"/>
                </a:ext>
              </a:extLst>
            </p:cNvPr>
            <p:cNvSpPr txBox="1"/>
            <p:nvPr/>
          </p:nvSpPr>
          <p:spPr>
            <a:xfrm>
              <a:off x="10320020" y="2864245"/>
              <a:ext cx="1724660" cy="578882"/>
            </a:xfrm>
            <a:prstGeom prst="roundRect">
              <a:avLst/>
            </a:prstGeom>
            <a:solidFill>
              <a:schemeClr val="accent5">
                <a:lumMod val="20000"/>
                <a:lumOff val="80000"/>
              </a:schemeClr>
            </a:solidFill>
          </p:spPr>
          <p:txBody>
            <a:bodyPr wrap="square" rtlCol="0">
              <a:spAutoFit/>
            </a:bodyPr>
            <a:lstStyle/>
            <a:p>
              <a:pPr algn="ctr"/>
              <a:r>
                <a:rPr lang="en-US" sz="1400" b="1">
                  <a:solidFill>
                    <a:schemeClr val="accent5"/>
                  </a:solidFill>
                  <a:latin typeface="Avenir Book" panose="02000503020000020003" pitchFamily="2" charset="0"/>
                </a:rPr>
                <a:t>Logistic Regression</a:t>
              </a:r>
              <a:endParaRPr lang="en-US" sz="1400" b="1" dirty="0">
                <a:solidFill>
                  <a:schemeClr val="accent5"/>
                </a:solidFill>
                <a:latin typeface="Avenir Book" panose="02000503020000020003" pitchFamily="2" charset="0"/>
              </a:endParaRPr>
            </a:p>
          </p:txBody>
        </p:sp>
        <p:cxnSp>
          <p:nvCxnSpPr>
            <p:cNvPr id="32" name="Straight Arrow Connector 31">
              <a:extLst>
                <a:ext uri="{FF2B5EF4-FFF2-40B4-BE49-F238E27FC236}">
                  <a16:creationId xmlns:a16="http://schemas.microsoft.com/office/drawing/2014/main" id="{BD9DF7D6-D28F-06B0-B538-4123299823EE}"/>
                </a:ext>
              </a:extLst>
            </p:cNvPr>
            <p:cNvCxnSpPr>
              <a:cxnSpLocks/>
              <a:endCxn id="25" idx="0"/>
            </p:cNvCxnSpPr>
            <p:nvPr/>
          </p:nvCxnSpPr>
          <p:spPr>
            <a:xfrm>
              <a:off x="10615376" y="2227355"/>
              <a:ext cx="566974" cy="63689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0BAA228-5B15-B013-1F81-7BFAACE3730B}"/>
                </a:ext>
              </a:extLst>
            </p:cNvPr>
            <p:cNvSpPr txBox="1"/>
            <p:nvPr/>
          </p:nvSpPr>
          <p:spPr>
            <a:xfrm>
              <a:off x="6885096" y="2482541"/>
              <a:ext cx="312906" cy="369332"/>
            </a:xfrm>
            <a:prstGeom prst="rect">
              <a:avLst/>
            </a:prstGeom>
            <a:noFill/>
          </p:spPr>
          <p:txBody>
            <a:bodyPr wrap="none" rtlCol="0">
              <a:spAutoFit/>
            </a:bodyPr>
            <a:lstStyle/>
            <a:p>
              <a:r>
                <a:rPr lang="en-US">
                  <a:latin typeface="Avenir Book" panose="02000503020000020003" pitchFamily="2" charset="0"/>
                </a:rPr>
                <a:t>1</a:t>
              </a:r>
              <a:endParaRPr lang="en-US" dirty="0">
                <a:latin typeface="Avenir Book" panose="02000503020000020003" pitchFamily="2" charset="0"/>
              </a:endParaRPr>
            </a:p>
          </p:txBody>
        </p:sp>
        <p:sp>
          <p:nvSpPr>
            <p:cNvPr id="35" name="TextBox 34">
              <a:extLst>
                <a:ext uri="{FF2B5EF4-FFF2-40B4-BE49-F238E27FC236}">
                  <a16:creationId xmlns:a16="http://schemas.microsoft.com/office/drawing/2014/main" id="{FF0CA59E-D17D-8D81-9F7E-C8445B850D84}"/>
                </a:ext>
              </a:extLst>
            </p:cNvPr>
            <p:cNvSpPr txBox="1"/>
            <p:nvPr/>
          </p:nvSpPr>
          <p:spPr>
            <a:xfrm>
              <a:off x="8820818" y="2482929"/>
              <a:ext cx="312906" cy="369332"/>
            </a:xfrm>
            <a:prstGeom prst="rect">
              <a:avLst/>
            </a:prstGeom>
            <a:noFill/>
          </p:spPr>
          <p:txBody>
            <a:bodyPr wrap="none" rtlCol="0">
              <a:spAutoFit/>
            </a:bodyPr>
            <a:lstStyle/>
            <a:p>
              <a:r>
                <a:rPr lang="en-US">
                  <a:latin typeface="Avenir Book" panose="02000503020000020003" pitchFamily="2" charset="0"/>
                </a:rPr>
                <a:t>2</a:t>
              </a:r>
              <a:endParaRPr lang="en-US" dirty="0">
                <a:latin typeface="Avenir Book" panose="02000503020000020003" pitchFamily="2" charset="0"/>
              </a:endParaRPr>
            </a:p>
          </p:txBody>
        </p:sp>
        <p:sp>
          <p:nvSpPr>
            <p:cNvPr id="36" name="TextBox 35">
              <a:extLst>
                <a:ext uri="{FF2B5EF4-FFF2-40B4-BE49-F238E27FC236}">
                  <a16:creationId xmlns:a16="http://schemas.microsoft.com/office/drawing/2014/main" id="{92D6EE1E-20CB-57A5-6156-09BCA654E316}"/>
                </a:ext>
              </a:extLst>
            </p:cNvPr>
            <p:cNvSpPr txBox="1"/>
            <p:nvPr/>
          </p:nvSpPr>
          <p:spPr>
            <a:xfrm>
              <a:off x="10464236" y="2482541"/>
              <a:ext cx="516900" cy="369332"/>
            </a:xfrm>
            <a:prstGeom prst="rect">
              <a:avLst/>
            </a:prstGeom>
            <a:noFill/>
          </p:spPr>
          <p:txBody>
            <a:bodyPr wrap="square" rtlCol="0">
              <a:spAutoFit/>
            </a:bodyPr>
            <a:lstStyle/>
            <a:p>
              <a:r>
                <a:rPr lang="en-US">
                  <a:latin typeface="Avenir Book" panose="02000503020000020003" pitchFamily="2" charset="0"/>
                </a:rPr>
                <a:t>3+</a:t>
              </a:r>
              <a:endParaRPr lang="en-US" dirty="0">
                <a:latin typeface="Avenir Book" panose="02000503020000020003" pitchFamily="2" charset="0"/>
              </a:endParaRPr>
            </a:p>
          </p:txBody>
        </p:sp>
        <p:cxnSp>
          <p:nvCxnSpPr>
            <p:cNvPr id="43" name="Straight Arrow Connector 42">
              <a:extLst>
                <a:ext uri="{FF2B5EF4-FFF2-40B4-BE49-F238E27FC236}">
                  <a16:creationId xmlns:a16="http://schemas.microsoft.com/office/drawing/2014/main" id="{F559BCAD-FE62-A1B1-3EB8-36D01690F577}"/>
                </a:ext>
              </a:extLst>
            </p:cNvPr>
            <p:cNvCxnSpPr>
              <a:cxnSpLocks/>
            </p:cNvCxnSpPr>
            <p:nvPr/>
          </p:nvCxnSpPr>
          <p:spPr>
            <a:xfrm flipH="1">
              <a:off x="7314647" y="2312529"/>
              <a:ext cx="496570" cy="53934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C872F009-537A-63C6-FA48-F78CB2B79E3B}"/>
              </a:ext>
            </a:extLst>
          </p:cNvPr>
          <p:cNvGrpSpPr/>
          <p:nvPr/>
        </p:nvGrpSpPr>
        <p:grpSpPr>
          <a:xfrm>
            <a:off x="4120101" y="2855969"/>
            <a:ext cx="2551210" cy="1506151"/>
            <a:chOff x="4120101" y="2855969"/>
            <a:chExt cx="2551210" cy="1506151"/>
          </a:xfrm>
        </p:grpSpPr>
        <p:cxnSp>
          <p:nvCxnSpPr>
            <p:cNvPr id="46" name="Straight Arrow Connector 45">
              <a:extLst>
                <a:ext uri="{FF2B5EF4-FFF2-40B4-BE49-F238E27FC236}">
                  <a16:creationId xmlns:a16="http://schemas.microsoft.com/office/drawing/2014/main" id="{19A7148E-5A42-4DCB-4E5F-EE7FA10A013A}"/>
                </a:ext>
              </a:extLst>
            </p:cNvPr>
            <p:cNvCxnSpPr>
              <a:cxnSpLocks/>
              <a:endCxn id="45" idx="0"/>
            </p:cNvCxnSpPr>
            <p:nvPr/>
          </p:nvCxnSpPr>
          <p:spPr>
            <a:xfrm>
              <a:off x="4836600" y="2855969"/>
              <a:ext cx="972381" cy="92726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D7112E4-83E9-5FAF-611D-CD764B2384A4}"/>
                </a:ext>
              </a:extLst>
            </p:cNvPr>
            <p:cNvSpPr txBox="1"/>
            <p:nvPr/>
          </p:nvSpPr>
          <p:spPr>
            <a:xfrm>
              <a:off x="4946651" y="3783238"/>
              <a:ext cx="1724660"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Groups? </a:t>
              </a:r>
              <a:endParaRPr lang="en-US" sz="1400" b="1" dirty="0">
                <a:solidFill>
                  <a:schemeClr val="bg1"/>
                </a:solidFill>
                <a:latin typeface="Avenir Book" panose="02000503020000020003" pitchFamily="2" charset="0"/>
              </a:endParaRPr>
            </a:p>
          </p:txBody>
        </p:sp>
        <p:sp>
          <p:nvSpPr>
            <p:cNvPr id="48" name="TextBox 47">
              <a:extLst>
                <a:ext uri="{FF2B5EF4-FFF2-40B4-BE49-F238E27FC236}">
                  <a16:creationId xmlns:a16="http://schemas.microsoft.com/office/drawing/2014/main" id="{37F72AFE-EAB3-0138-372C-5283FF5958DE}"/>
                </a:ext>
              </a:extLst>
            </p:cNvPr>
            <p:cNvSpPr txBox="1"/>
            <p:nvPr/>
          </p:nvSpPr>
          <p:spPr>
            <a:xfrm>
              <a:off x="4120101" y="3208943"/>
              <a:ext cx="1205783" cy="430887"/>
            </a:xfrm>
            <a:prstGeom prst="rect">
              <a:avLst/>
            </a:prstGeom>
            <a:noFill/>
          </p:spPr>
          <p:txBody>
            <a:bodyPr wrap="square" rtlCol="0">
              <a:spAutoFit/>
            </a:bodyPr>
            <a:lstStyle/>
            <a:p>
              <a:pPr algn="ctr"/>
              <a:r>
                <a:rPr lang="en-US" sz="1100" dirty="0">
                  <a:latin typeface="Avenir Book" panose="02000503020000020003" pitchFamily="2" charset="0"/>
                </a:rPr>
                <a:t>Differences Between Means</a:t>
              </a:r>
            </a:p>
          </p:txBody>
        </p:sp>
      </p:grpSp>
      <p:grpSp>
        <p:nvGrpSpPr>
          <p:cNvPr id="4" name="Group 3">
            <a:extLst>
              <a:ext uri="{FF2B5EF4-FFF2-40B4-BE49-F238E27FC236}">
                <a16:creationId xmlns:a16="http://schemas.microsoft.com/office/drawing/2014/main" id="{543B1D3C-CB8F-7F64-1B32-1402D2E4934F}"/>
              </a:ext>
            </a:extLst>
          </p:cNvPr>
          <p:cNvGrpSpPr/>
          <p:nvPr/>
        </p:nvGrpSpPr>
        <p:grpSpPr>
          <a:xfrm>
            <a:off x="540353" y="2185092"/>
            <a:ext cx="1724660" cy="869163"/>
            <a:chOff x="540353" y="2185092"/>
            <a:chExt cx="1724660" cy="869163"/>
          </a:xfrm>
        </p:grpSpPr>
        <p:cxnSp>
          <p:nvCxnSpPr>
            <p:cNvPr id="26" name="Straight Arrow Connector 25">
              <a:extLst>
                <a:ext uri="{FF2B5EF4-FFF2-40B4-BE49-F238E27FC236}">
                  <a16:creationId xmlns:a16="http://schemas.microsoft.com/office/drawing/2014/main" id="{EC5136F0-D00B-9B9C-FDED-61FE08FC344F}"/>
                </a:ext>
              </a:extLst>
            </p:cNvPr>
            <p:cNvCxnSpPr>
              <a:cxnSpLocks/>
            </p:cNvCxnSpPr>
            <p:nvPr/>
          </p:nvCxnSpPr>
          <p:spPr>
            <a:xfrm flipH="1">
              <a:off x="1179272" y="2185092"/>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7B119C54-4CA0-92EC-AF27-3CCCE55EB843}"/>
                </a:ext>
              </a:extLst>
            </p:cNvPr>
            <p:cNvSpPr txBox="1"/>
            <p:nvPr/>
          </p:nvSpPr>
          <p:spPr>
            <a:xfrm>
              <a:off x="540353" y="2713736"/>
              <a:ext cx="1724660" cy="340519"/>
            </a:xfrm>
            <a:prstGeom prst="roundRect">
              <a:avLst/>
            </a:prstGeom>
            <a:solidFill>
              <a:schemeClr val="accent2">
                <a:lumMod val="60000"/>
                <a:lumOff val="40000"/>
              </a:schemeClr>
            </a:solidFill>
          </p:spPr>
          <p:txBody>
            <a:bodyPr wrap="square" rtlCol="0">
              <a:spAutoFit/>
            </a:bodyPr>
            <a:lstStyle/>
            <a:p>
              <a:pPr algn="ctr"/>
              <a:r>
                <a:rPr lang="en-US" sz="1400" b="1" dirty="0">
                  <a:solidFill>
                    <a:schemeClr val="bg1"/>
                  </a:solidFill>
                  <a:latin typeface="Avenir Book" panose="02000503020000020003" pitchFamily="2" charset="0"/>
                </a:rPr>
                <a:t>One sample t-test</a:t>
              </a:r>
            </a:p>
          </p:txBody>
        </p:sp>
        <p:sp>
          <p:nvSpPr>
            <p:cNvPr id="53" name="TextBox 52">
              <a:extLst>
                <a:ext uri="{FF2B5EF4-FFF2-40B4-BE49-F238E27FC236}">
                  <a16:creationId xmlns:a16="http://schemas.microsoft.com/office/drawing/2014/main" id="{95DC0F01-ADD1-DC25-E82B-B855CF7CCB02}"/>
                </a:ext>
              </a:extLst>
            </p:cNvPr>
            <p:cNvSpPr txBox="1"/>
            <p:nvPr/>
          </p:nvSpPr>
          <p:spPr>
            <a:xfrm>
              <a:off x="624370" y="2390494"/>
              <a:ext cx="669297" cy="261610"/>
            </a:xfrm>
            <a:prstGeom prst="rect">
              <a:avLst/>
            </a:prstGeom>
            <a:noFill/>
          </p:spPr>
          <p:txBody>
            <a:bodyPr wrap="square" rtlCol="0">
              <a:spAutoFit/>
            </a:bodyPr>
            <a:lstStyle/>
            <a:p>
              <a:pPr algn="ctr"/>
              <a:r>
                <a:rPr lang="en-US" sz="1100" dirty="0">
                  <a:latin typeface="Avenir Book" panose="02000503020000020003" pitchFamily="2" charset="0"/>
                </a:rPr>
                <a:t>1</a:t>
              </a:r>
            </a:p>
          </p:txBody>
        </p:sp>
      </p:grpSp>
      <p:grpSp>
        <p:nvGrpSpPr>
          <p:cNvPr id="6" name="Group 5">
            <a:extLst>
              <a:ext uri="{FF2B5EF4-FFF2-40B4-BE49-F238E27FC236}">
                <a16:creationId xmlns:a16="http://schemas.microsoft.com/office/drawing/2014/main" id="{F8D82EDF-6F8E-1549-B6A3-DB630F8A1C2E}"/>
              </a:ext>
            </a:extLst>
          </p:cNvPr>
          <p:cNvGrpSpPr/>
          <p:nvPr/>
        </p:nvGrpSpPr>
        <p:grpSpPr>
          <a:xfrm>
            <a:off x="3448198" y="2177893"/>
            <a:ext cx="1828099" cy="898195"/>
            <a:chOff x="3448198" y="2177893"/>
            <a:chExt cx="1828099" cy="898195"/>
          </a:xfrm>
        </p:grpSpPr>
        <p:sp>
          <p:nvSpPr>
            <p:cNvPr id="41" name="TextBox 40">
              <a:extLst>
                <a:ext uri="{FF2B5EF4-FFF2-40B4-BE49-F238E27FC236}">
                  <a16:creationId xmlns:a16="http://schemas.microsoft.com/office/drawing/2014/main" id="{24164CFA-A2D0-93B2-BE9B-C874A3F568DE}"/>
                </a:ext>
              </a:extLst>
            </p:cNvPr>
            <p:cNvSpPr txBox="1"/>
            <p:nvPr/>
          </p:nvSpPr>
          <p:spPr>
            <a:xfrm>
              <a:off x="3551637" y="2735569"/>
              <a:ext cx="1724660" cy="340519"/>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Type of Question</a:t>
              </a:r>
            </a:p>
          </p:txBody>
        </p:sp>
        <p:cxnSp>
          <p:nvCxnSpPr>
            <p:cNvPr id="44" name="Straight Arrow Connector 43">
              <a:extLst>
                <a:ext uri="{FF2B5EF4-FFF2-40B4-BE49-F238E27FC236}">
                  <a16:creationId xmlns:a16="http://schemas.microsoft.com/office/drawing/2014/main" id="{033082FC-A671-4230-465F-DCA324A57193}"/>
                </a:ext>
              </a:extLst>
            </p:cNvPr>
            <p:cNvCxnSpPr>
              <a:cxnSpLocks/>
            </p:cNvCxnSpPr>
            <p:nvPr/>
          </p:nvCxnSpPr>
          <p:spPr>
            <a:xfrm>
              <a:off x="3969101" y="2177893"/>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D323C97B-48CD-3009-AD66-5D0353F3D9B6}"/>
                </a:ext>
              </a:extLst>
            </p:cNvPr>
            <p:cNvSpPr txBox="1"/>
            <p:nvPr/>
          </p:nvSpPr>
          <p:spPr>
            <a:xfrm>
              <a:off x="3448198" y="2444703"/>
              <a:ext cx="735340"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7" name="Group 6">
            <a:extLst>
              <a:ext uri="{FF2B5EF4-FFF2-40B4-BE49-F238E27FC236}">
                <a16:creationId xmlns:a16="http://schemas.microsoft.com/office/drawing/2014/main" id="{A755627B-86C8-43F0-760F-A7AADC686891}"/>
              </a:ext>
            </a:extLst>
          </p:cNvPr>
          <p:cNvGrpSpPr/>
          <p:nvPr/>
        </p:nvGrpSpPr>
        <p:grpSpPr>
          <a:xfrm>
            <a:off x="773856" y="3022881"/>
            <a:ext cx="3720674" cy="2148723"/>
            <a:chOff x="773856" y="3022881"/>
            <a:chExt cx="3720674" cy="2148723"/>
          </a:xfrm>
        </p:grpSpPr>
        <p:sp>
          <p:nvSpPr>
            <p:cNvPr id="49" name="TextBox 48">
              <a:extLst>
                <a:ext uri="{FF2B5EF4-FFF2-40B4-BE49-F238E27FC236}">
                  <a16:creationId xmlns:a16="http://schemas.microsoft.com/office/drawing/2014/main" id="{9D52BD2C-CF59-CFF1-2CB4-6EDF0031473D}"/>
                </a:ext>
              </a:extLst>
            </p:cNvPr>
            <p:cNvSpPr txBox="1"/>
            <p:nvPr/>
          </p:nvSpPr>
          <p:spPr>
            <a:xfrm>
              <a:off x="2053037" y="3472558"/>
              <a:ext cx="1724660" cy="817245"/>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have an independent variable?</a:t>
              </a:r>
            </a:p>
          </p:txBody>
        </p:sp>
        <p:cxnSp>
          <p:nvCxnSpPr>
            <p:cNvPr id="50" name="Straight Arrow Connector 49">
              <a:extLst>
                <a:ext uri="{FF2B5EF4-FFF2-40B4-BE49-F238E27FC236}">
                  <a16:creationId xmlns:a16="http://schemas.microsoft.com/office/drawing/2014/main" id="{4DBDD4AA-B747-17A8-51D2-E47FB80D9BC9}"/>
                </a:ext>
              </a:extLst>
            </p:cNvPr>
            <p:cNvCxnSpPr>
              <a:cxnSpLocks/>
              <a:endCxn id="49" idx="0"/>
            </p:cNvCxnSpPr>
            <p:nvPr/>
          </p:nvCxnSpPr>
          <p:spPr>
            <a:xfrm flipH="1">
              <a:off x="2915367" y="3038829"/>
              <a:ext cx="1077179" cy="43372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168BF9C5-02A2-55F3-03FF-0AEB9E8866C1}"/>
                </a:ext>
              </a:extLst>
            </p:cNvPr>
            <p:cNvSpPr txBox="1"/>
            <p:nvPr/>
          </p:nvSpPr>
          <p:spPr>
            <a:xfrm>
              <a:off x="2467358" y="3022881"/>
              <a:ext cx="1205783" cy="261610"/>
            </a:xfrm>
            <a:prstGeom prst="rect">
              <a:avLst/>
            </a:prstGeom>
            <a:noFill/>
          </p:spPr>
          <p:txBody>
            <a:bodyPr wrap="square" rtlCol="0">
              <a:spAutoFit/>
            </a:bodyPr>
            <a:lstStyle/>
            <a:p>
              <a:pPr algn="ctr"/>
              <a:r>
                <a:rPr lang="en-US" sz="1100">
                  <a:latin typeface="Avenir Book" panose="02000503020000020003" pitchFamily="2" charset="0"/>
                </a:rPr>
                <a:t>Relationships</a:t>
              </a:r>
              <a:endParaRPr lang="en-US" sz="1100" dirty="0">
                <a:latin typeface="Avenir Book" panose="02000503020000020003" pitchFamily="2" charset="0"/>
              </a:endParaRPr>
            </a:p>
          </p:txBody>
        </p:sp>
        <p:sp>
          <p:nvSpPr>
            <p:cNvPr id="55" name="TextBox 54">
              <a:extLst>
                <a:ext uri="{FF2B5EF4-FFF2-40B4-BE49-F238E27FC236}">
                  <a16:creationId xmlns:a16="http://schemas.microsoft.com/office/drawing/2014/main" id="{98B02DBF-4A49-384D-2EED-687333E1545D}"/>
                </a:ext>
              </a:extLst>
            </p:cNvPr>
            <p:cNvSpPr txBox="1"/>
            <p:nvPr/>
          </p:nvSpPr>
          <p:spPr>
            <a:xfrm>
              <a:off x="773856" y="4831085"/>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Regression</a:t>
              </a:r>
            </a:p>
          </p:txBody>
        </p:sp>
        <p:sp>
          <p:nvSpPr>
            <p:cNvPr id="56" name="TextBox 55">
              <a:extLst>
                <a:ext uri="{FF2B5EF4-FFF2-40B4-BE49-F238E27FC236}">
                  <a16:creationId xmlns:a16="http://schemas.microsoft.com/office/drawing/2014/main" id="{218B2F3B-CC84-D3B1-24ED-3AAC714DD209}"/>
                </a:ext>
              </a:extLst>
            </p:cNvPr>
            <p:cNvSpPr txBox="1"/>
            <p:nvPr/>
          </p:nvSpPr>
          <p:spPr>
            <a:xfrm>
              <a:off x="2769870" y="4819057"/>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Correlation</a:t>
              </a:r>
            </a:p>
          </p:txBody>
        </p:sp>
        <p:cxnSp>
          <p:nvCxnSpPr>
            <p:cNvPr id="57" name="Straight Arrow Connector 56">
              <a:extLst>
                <a:ext uri="{FF2B5EF4-FFF2-40B4-BE49-F238E27FC236}">
                  <a16:creationId xmlns:a16="http://schemas.microsoft.com/office/drawing/2014/main" id="{F13FB752-AE42-4150-98ED-FD351918599D}"/>
                </a:ext>
              </a:extLst>
            </p:cNvPr>
            <p:cNvCxnSpPr>
              <a:cxnSpLocks/>
              <a:endCxn id="55" idx="0"/>
            </p:cNvCxnSpPr>
            <p:nvPr/>
          </p:nvCxnSpPr>
          <p:spPr>
            <a:xfrm flipH="1">
              <a:off x="1636186" y="4158911"/>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4AEF3694-8D8B-ECA9-20CB-E2FB7FA2C57C}"/>
                </a:ext>
              </a:extLst>
            </p:cNvPr>
            <p:cNvCxnSpPr>
              <a:cxnSpLocks/>
              <a:endCxn id="56" idx="0"/>
            </p:cNvCxnSpPr>
            <p:nvPr/>
          </p:nvCxnSpPr>
          <p:spPr>
            <a:xfrm>
              <a:off x="3148687" y="4212224"/>
              <a:ext cx="483513" cy="60683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C3FCED9B-81AD-47CC-D4AE-414636743107}"/>
                </a:ext>
              </a:extLst>
            </p:cNvPr>
            <p:cNvSpPr txBox="1"/>
            <p:nvPr/>
          </p:nvSpPr>
          <p:spPr>
            <a:xfrm>
              <a:off x="902678" y="4384835"/>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66" name="TextBox 65">
              <a:extLst>
                <a:ext uri="{FF2B5EF4-FFF2-40B4-BE49-F238E27FC236}">
                  <a16:creationId xmlns:a16="http://schemas.microsoft.com/office/drawing/2014/main" id="{FD7B323D-8610-3040-A845-1934D0CD3593}"/>
                </a:ext>
              </a:extLst>
            </p:cNvPr>
            <p:cNvSpPr txBox="1"/>
            <p:nvPr/>
          </p:nvSpPr>
          <p:spPr>
            <a:xfrm>
              <a:off x="2498516" y="4424663"/>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grpSp>
      <p:grpSp>
        <p:nvGrpSpPr>
          <p:cNvPr id="10" name="Group 9">
            <a:extLst>
              <a:ext uri="{FF2B5EF4-FFF2-40B4-BE49-F238E27FC236}">
                <a16:creationId xmlns:a16="http://schemas.microsoft.com/office/drawing/2014/main" id="{DFB1DC9B-BE20-2D95-5A3F-C0B8C1FACA68}"/>
              </a:ext>
            </a:extLst>
          </p:cNvPr>
          <p:cNvGrpSpPr/>
          <p:nvPr/>
        </p:nvGrpSpPr>
        <p:grpSpPr>
          <a:xfrm>
            <a:off x="1291540" y="4362120"/>
            <a:ext cx="5313803" cy="2024642"/>
            <a:chOff x="1291540" y="4362120"/>
            <a:chExt cx="5313803" cy="2024642"/>
          </a:xfrm>
        </p:grpSpPr>
        <p:sp>
          <p:nvSpPr>
            <p:cNvPr id="39" name="TextBox 38">
              <a:extLst>
                <a:ext uri="{FF2B5EF4-FFF2-40B4-BE49-F238E27FC236}">
                  <a16:creationId xmlns:a16="http://schemas.microsoft.com/office/drawing/2014/main" id="{89C99BB2-0F72-4950-B193-79776D7FF037}"/>
                </a:ext>
              </a:extLst>
            </p:cNvPr>
            <p:cNvSpPr txBox="1"/>
            <p:nvPr/>
          </p:nvSpPr>
          <p:spPr>
            <a:xfrm>
              <a:off x="1291540" y="6046243"/>
              <a:ext cx="200775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Paired samples T-test</a:t>
              </a:r>
              <a:endParaRPr lang="en-US" sz="1400" b="1" dirty="0">
                <a:solidFill>
                  <a:schemeClr val="bg1"/>
                </a:solidFill>
                <a:latin typeface="Avenir Book" panose="02000503020000020003" pitchFamily="2" charset="0"/>
              </a:endParaRPr>
            </a:p>
          </p:txBody>
        </p:sp>
        <p:sp>
          <p:nvSpPr>
            <p:cNvPr id="40" name="TextBox 39">
              <a:extLst>
                <a:ext uri="{FF2B5EF4-FFF2-40B4-BE49-F238E27FC236}">
                  <a16:creationId xmlns:a16="http://schemas.microsoft.com/office/drawing/2014/main" id="{309A7EEB-FD17-F4F3-AD44-1914BFBF967D}"/>
                </a:ext>
              </a:extLst>
            </p:cNvPr>
            <p:cNvSpPr txBox="1"/>
            <p:nvPr/>
          </p:nvSpPr>
          <p:spPr>
            <a:xfrm>
              <a:off x="3992546" y="6043255"/>
              <a:ext cx="261279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Independent Samples T-test</a:t>
              </a:r>
              <a:endParaRPr lang="en-US" sz="1400" b="1" dirty="0">
                <a:solidFill>
                  <a:schemeClr val="bg1"/>
                </a:solidFill>
                <a:latin typeface="Avenir Book" panose="02000503020000020003" pitchFamily="2" charset="0"/>
              </a:endParaRPr>
            </a:p>
          </p:txBody>
        </p:sp>
        <p:sp>
          <p:nvSpPr>
            <p:cNvPr id="75" name="TextBox 74">
              <a:extLst>
                <a:ext uri="{FF2B5EF4-FFF2-40B4-BE49-F238E27FC236}">
                  <a16:creationId xmlns:a16="http://schemas.microsoft.com/office/drawing/2014/main" id="{E4B605AF-98B1-0574-EA4E-59C9D674C337}"/>
                </a:ext>
              </a:extLst>
            </p:cNvPr>
            <p:cNvSpPr txBox="1"/>
            <p:nvPr/>
          </p:nvSpPr>
          <p:spPr>
            <a:xfrm>
              <a:off x="3030399" y="5333191"/>
              <a:ext cx="2767136" cy="340519"/>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Are the groups related?</a:t>
              </a:r>
              <a:endParaRPr lang="en-US" sz="1400" b="1" dirty="0">
                <a:solidFill>
                  <a:schemeClr val="bg1"/>
                </a:solidFill>
                <a:latin typeface="Avenir Book" panose="02000503020000020003" pitchFamily="2" charset="0"/>
              </a:endParaRPr>
            </a:p>
          </p:txBody>
        </p:sp>
        <p:cxnSp>
          <p:nvCxnSpPr>
            <p:cNvPr id="76" name="Straight Arrow Connector 75">
              <a:extLst>
                <a:ext uri="{FF2B5EF4-FFF2-40B4-BE49-F238E27FC236}">
                  <a16:creationId xmlns:a16="http://schemas.microsoft.com/office/drawing/2014/main" id="{1F283207-9DBB-4DE8-D2F1-54957AF05D1B}"/>
                </a:ext>
              </a:extLst>
            </p:cNvPr>
            <p:cNvCxnSpPr>
              <a:cxnSpLocks/>
              <a:stCxn id="45" idx="2"/>
            </p:cNvCxnSpPr>
            <p:nvPr/>
          </p:nvCxnSpPr>
          <p:spPr>
            <a:xfrm flipH="1">
              <a:off x="5144701" y="4362120"/>
              <a:ext cx="664280" cy="93748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6EEC3B51-3047-9532-7E92-44A6D3E6C05A}"/>
                </a:ext>
              </a:extLst>
            </p:cNvPr>
            <p:cNvCxnSpPr>
              <a:cxnSpLocks/>
              <a:endCxn id="39" idx="0"/>
            </p:cNvCxnSpPr>
            <p:nvPr/>
          </p:nvCxnSpPr>
          <p:spPr>
            <a:xfrm flipH="1">
              <a:off x="2295419" y="5599492"/>
              <a:ext cx="1256218" cy="446751"/>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076EEFE-1D34-4E6B-7920-312705EC99F8}"/>
                </a:ext>
              </a:extLst>
            </p:cNvPr>
            <p:cNvCxnSpPr>
              <a:cxnSpLocks/>
              <a:endCxn id="40" idx="0"/>
            </p:cNvCxnSpPr>
            <p:nvPr/>
          </p:nvCxnSpPr>
          <p:spPr>
            <a:xfrm>
              <a:off x="4605695" y="5599492"/>
              <a:ext cx="693250" cy="44376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8AD813A3-C8C8-FDCB-4518-D644566E9C24}"/>
                </a:ext>
              </a:extLst>
            </p:cNvPr>
            <p:cNvSpPr txBox="1"/>
            <p:nvPr/>
          </p:nvSpPr>
          <p:spPr>
            <a:xfrm>
              <a:off x="1931858" y="5636302"/>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88" name="TextBox 87">
              <a:extLst>
                <a:ext uri="{FF2B5EF4-FFF2-40B4-BE49-F238E27FC236}">
                  <a16:creationId xmlns:a16="http://schemas.microsoft.com/office/drawing/2014/main" id="{BDE03BA4-BC6E-3A2D-EA23-E331BDE49E94}"/>
                </a:ext>
              </a:extLst>
            </p:cNvPr>
            <p:cNvSpPr txBox="1"/>
            <p:nvPr/>
          </p:nvSpPr>
          <p:spPr>
            <a:xfrm>
              <a:off x="4264256" y="5727677"/>
              <a:ext cx="522906"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90" name="TextBox 89">
              <a:extLst>
                <a:ext uri="{FF2B5EF4-FFF2-40B4-BE49-F238E27FC236}">
                  <a16:creationId xmlns:a16="http://schemas.microsoft.com/office/drawing/2014/main" id="{F57B6F13-33A0-473C-EE0C-6995A6DBDA55}"/>
                </a:ext>
              </a:extLst>
            </p:cNvPr>
            <p:cNvSpPr txBox="1"/>
            <p:nvPr/>
          </p:nvSpPr>
          <p:spPr>
            <a:xfrm>
              <a:off x="4722992" y="4564442"/>
              <a:ext cx="1205783"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14" name="Group 13">
            <a:extLst>
              <a:ext uri="{FF2B5EF4-FFF2-40B4-BE49-F238E27FC236}">
                <a16:creationId xmlns:a16="http://schemas.microsoft.com/office/drawing/2014/main" id="{05AE3B8C-C538-D20D-B66A-E5778FF05780}"/>
              </a:ext>
            </a:extLst>
          </p:cNvPr>
          <p:cNvGrpSpPr/>
          <p:nvPr/>
        </p:nvGrpSpPr>
        <p:grpSpPr>
          <a:xfrm>
            <a:off x="6113193" y="4706216"/>
            <a:ext cx="1724660" cy="1012693"/>
            <a:chOff x="6113193" y="4706216"/>
            <a:chExt cx="1724660" cy="1012693"/>
          </a:xfrm>
        </p:grpSpPr>
        <p:sp>
          <p:nvSpPr>
            <p:cNvPr id="94" name="TextBox 93">
              <a:extLst>
                <a:ext uri="{FF2B5EF4-FFF2-40B4-BE49-F238E27FC236}">
                  <a16:creationId xmlns:a16="http://schemas.microsoft.com/office/drawing/2014/main" id="{931CECB9-750E-3D27-66B1-5DE7C86AFCD9}"/>
                </a:ext>
              </a:extLst>
            </p:cNvPr>
            <p:cNvSpPr txBox="1"/>
            <p:nvPr/>
          </p:nvSpPr>
          <p:spPr>
            <a:xfrm>
              <a:off x="6113193" y="5378390"/>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ANCOVA</a:t>
              </a:r>
              <a:endParaRPr lang="en-US" sz="1400" b="1" dirty="0">
                <a:solidFill>
                  <a:schemeClr val="bg1"/>
                </a:solidFill>
                <a:latin typeface="Avenir Book" panose="02000503020000020003" pitchFamily="2" charset="0"/>
              </a:endParaRPr>
            </a:p>
          </p:txBody>
        </p:sp>
        <p:cxnSp>
          <p:nvCxnSpPr>
            <p:cNvPr id="95" name="Straight Arrow Connector 94">
              <a:extLst>
                <a:ext uri="{FF2B5EF4-FFF2-40B4-BE49-F238E27FC236}">
                  <a16:creationId xmlns:a16="http://schemas.microsoft.com/office/drawing/2014/main" id="{40D5BD30-7297-E9B9-FA72-6EBB584328C1}"/>
                </a:ext>
              </a:extLst>
            </p:cNvPr>
            <p:cNvCxnSpPr>
              <a:cxnSpLocks/>
              <a:endCxn id="94" idx="0"/>
            </p:cNvCxnSpPr>
            <p:nvPr/>
          </p:nvCxnSpPr>
          <p:spPr>
            <a:xfrm flipH="1">
              <a:off x="6975523" y="4706216"/>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4586A34-8514-E13B-A6A4-A30F41799119}"/>
                </a:ext>
              </a:extLst>
            </p:cNvPr>
            <p:cNvSpPr txBox="1"/>
            <p:nvPr/>
          </p:nvSpPr>
          <p:spPr>
            <a:xfrm>
              <a:off x="6242015" y="4932140"/>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grpSp>
      <p:grpSp>
        <p:nvGrpSpPr>
          <p:cNvPr id="15" name="Group 14">
            <a:extLst>
              <a:ext uri="{FF2B5EF4-FFF2-40B4-BE49-F238E27FC236}">
                <a16:creationId xmlns:a16="http://schemas.microsoft.com/office/drawing/2014/main" id="{CD033F95-C9AB-A546-04DC-A97B9CDAB578}"/>
              </a:ext>
            </a:extLst>
          </p:cNvPr>
          <p:cNvGrpSpPr/>
          <p:nvPr/>
        </p:nvGrpSpPr>
        <p:grpSpPr>
          <a:xfrm>
            <a:off x="7901557" y="4615784"/>
            <a:ext cx="3978046" cy="1622647"/>
            <a:chOff x="7901557" y="4615784"/>
            <a:chExt cx="3978046" cy="1622647"/>
          </a:xfrm>
        </p:grpSpPr>
        <p:sp>
          <p:nvSpPr>
            <p:cNvPr id="92" name="TextBox 91">
              <a:extLst>
                <a:ext uri="{FF2B5EF4-FFF2-40B4-BE49-F238E27FC236}">
                  <a16:creationId xmlns:a16="http://schemas.microsoft.com/office/drawing/2014/main" id="{EF0E828C-8C93-09C1-0EA5-CECC3189B57C}"/>
                </a:ext>
              </a:extLst>
            </p:cNvPr>
            <p:cNvSpPr txBox="1"/>
            <p:nvPr/>
          </p:nvSpPr>
          <p:spPr>
            <a:xfrm>
              <a:off x="9351149" y="5056790"/>
              <a:ext cx="2528454"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Dependent variables? </a:t>
              </a:r>
              <a:endParaRPr lang="en-US" sz="1400" b="1" dirty="0">
                <a:solidFill>
                  <a:schemeClr val="bg1"/>
                </a:solidFill>
                <a:latin typeface="Avenir Book" panose="02000503020000020003" pitchFamily="2" charset="0"/>
              </a:endParaRPr>
            </a:p>
          </p:txBody>
        </p:sp>
        <p:cxnSp>
          <p:nvCxnSpPr>
            <p:cNvPr id="97" name="Straight Arrow Connector 96">
              <a:extLst>
                <a:ext uri="{FF2B5EF4-FFF2-40B4-BE49-F238E27FC236}">
                  <a16:creationId xmlns:a16="http://schemas.microsoft.com/office/drawing/2014/main" id="{D7B54594-45B7-83B8-C4D4-05B6E656B6BF}"/>
                </a:ext>
              </a:extLst>
            </p:cNvPr>
            <p:cNvCxnSpPr>
              <a:cxnSpLocks/>
            </p:cNvCxnSpPr>
            <p:nvPr/>
          </p:nvCxnSpPr>
          <p:spPr>
            <a:xfrm>
              <a:off x="9279358" y="4615784"/>
              <a:ext cx="1447821" cy="420537"/>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0AE1E06C-40BA-7222-9B64-A947BA512022}"/>
                </a:ext>
              </a:extLst>
            </p:cNvPr>
            <p:cNvSpPr txBox="1"/>
            <p:nvPr/>
          </p:nvSpPr>
          <p:spPr>
            <a:xfrm>
              <a:off x="9100368" y="4808217"/>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100" name="TextBox 99">
              <a:extLst>
                <a:ext uri="{FF2B5EF4-FFF2-40B4-BE49-F238E27FC236}">
                  <a16:creationId xmlns:a16="http://schemas.microsoft.com/office/drawing/2014/main" id="{AE31FA5D-6117-3814-3DD3-52178036B4DD}"/>
                </a:ext>
              </a:extLst>
            </p:cNvPr>
            <p:cNvSpPr txBox="1"/>
            <p:nvPr/>
          </p:nvSpPr>
          <p:spPr>
            <a:xfrm>
              <a:off x="7901557"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ANOVA</a:t>
              </a:r>
              <a:endParaRPr lang="en-US" sz="1400" b="1" dirty="0">
                <a:solidFill>
                  <a:schemeClr val="bg1"/>
                </a:solidFill>
                <a:latin typeface="Avenir Book" panose="02000503020000020003" pitchFamily="2" charset="0"/>
              </a:endParaRPr>
            </a:p>
          </p:txBody>
        </p:sp>
        <p:sp>
          <p:nvSpPr>
            <p:cNvPr id="101" name="TextBox 100">
              <a:extLst>
                <a:ext uri="{FF2B5EF4-FFF2-40B4-BE49-F238E27FC236}">
                  <a16:creationId xmlns:a16="http://schemas.microsoft.com/office/drawing/2014/main" id="{402B71B8-C33F-F691-B6CD-317EEA97BA5A}"/>
                </a:ext>
              </a:extLst>
            </p:cNvPr>
            <p:cNvSpPr txBox="1"/>
            <p:nvPr/>
          </p:nvSpPr>
          <p:spPr>
            <a:xfrm>
              <a:off x="10154943"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MANOVA</a:t>
              </a:r>
              <a:endParaRPr lang="en-US" sz="1400" b="1" dirty="0">
                <a:solidFill>
                  <a:schemeClr val="bg1"/>
                </a:solidFill>
                <a:latin typeface="Avenir Book" panose="02000503020000020003" pitchFamily="2" charset="0"/>
              </a:endParaRPr>
            </a:p>
          </p:txBody>
        </p:sp>
        <p:cxnSp>
          <p:nvCxnSpPr>
            <p:cNvPr id="102" name="Straight Arrow Connector 101">
              <a:extLst>
                <a:ext uri="{FF2B5EF4-FFF2-40B4-BE49-F238E27FC236}">
                  <a16:creationId xmlns:a16="http://schemas.microsoft.com/office/drawing/2014/main" id="{E6084E86-6603-D5E0-7E82-04ECD9165357}"/>
                </a:ext>
              </a:extLst>
            </p:cNvPr>
            <p:cNvCxnSpPr>
              <a:cxnSpLocks/>
            </p:cNvCxnSpPr>
            <p:nvPr/>
          </p:nvCxnSpPr>
          <p:spPr>
            <a:xfrm flipH="1">
              <a:off x="8756110" y="5563970"/>
              <a:ext cx="1140471" cy="333942"/>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041C099A-015B-CCD2-5582-E62910D830BD}"/>
                </a:ext>
              </a:extLst>
            </p:cNvPr>
            <p:cNvSpPr txBox="1"/>
            <p:nvPr/>
          </p:nvSpPr>
          <p:spPr>
            <a:xfrm>
              <a:off x="8756202" y="5542905"/>
              <a:ext cx="669297" cy="261610"/>
            </a:xfrm>
            <a:prstGeom prst="rect">
              <a:avLst/>
            </a:prstGeom>
            <a:noFill/>
          </p:spPr>
          <p:txBody>
            <a:bodyPr wrap="square" rtlCol="0">
              <a:spAutoFit/>
            </a:bodyPr>
            <a:lstStyle/>
            <a:p>
              <a:pPr algn="ctr"/>
              <a:r>
                <a:rPr lang="en-US" sz="1100">
                  <a:latin typeface="Avenir Book" panose="02000503020000020003" pitchFamily="2" charset="0"/>
                </a:rPr>
                <a:t>1</a:t>
              </a:r>
              <a:endParaRPr lang="en-US" sz="1100" dirty="0">
                <a:latin typeface="Avenir Book" panose="02000503020000020003" pitchFamily="2" charset="0"/>
              </a:endParaRPr>
            </a:p>
          </p:txBody>
        </p:sp>
        <p:cxnSp>
          <p:nvCxnSpPr>
            <p:cNvPr id="105" name="Straight Arrow Connector 104">
              <a:extLst>
                <a:ext uri="{FF2B5EF4-FFF2-40B4-BE49-F238E27FC236}">
                  <a16:creationId xmlns:a16="http://schemas.microsoft.com/office/drawing/2014/main" id="{A8DD918A-9928-A074-D949-FB1B2C88F456}"/>
                </a:ext>
              </a:extLst>
            </p:cNvPr>
            <p:cNvCxnSpPr>
              <a:cxnSpLocks/>
              <a:endCxn id="101" idx="0"/>
            </p:cNvCxnSpPr>
            <p:nvPr/>
          </p:nvCxnSpPr>
          <p:spPr>
            <a:xfrm>
              <a:off x="10835229" y="5599492"/>
              <a:ext cx="182044" cy="29842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9CFD6322-08C1-8B6C-460C-7B5CDC3F6D73}"/>
                </a:ext>
              </a:extLst>
            </p:cNvPr>
            <p:cNvSpPr txBox="1"/>
            <p:nvPr/>
          </p:nvSpPr>
          <p:spPr>
            <a:xfrm>
              <a:off x="10485987" y="5656141"/>
              <a:ext cx="367281"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12" name="Group 11">
            <a:extLst>
              <a:ext uri="{FF2B5EF4-FFF2-40B4-BE49-F238E27FC236}">
                <a16:creationId xmlns:a16="http://schemas.microsoft.com/office/drawing/2014/main" id="{06ABBF19-21D3-D494-4E42-0F94712AAC48}"/>
              </a:ext>
            </a:extLst>
          </p:cNvPr>
          <p:cNvGrpSpPr/>
          <p:nvPr/>
        </p:nvGrpSpPr>
        <p:grpSpPr>
          <a:xfrm>
            <a:off x="6131492" y="4195994"/>
            <a:ext cx="3504367" cy="609006"/>
            <a:chOff x="6131492" y="4195994"/>
            <a:chExt cx="3504367" cy="609006"/>
          </a:xfrm>
        </p:grpSpPr>
        <p:sp>
          <p:nvSpPr>
            <p:cNvPr id="91" name="TextBox 90">
              <a:extLst>
                <a:ext uri="{FF2B5EF4-FFF2-40B4-BE49-F238E27FC236}">
                  <a16:creationId xmlns:a16="http://schemas.microsoft.com/office/drawing/2014/main" id="{2F688319-DB96-19E2-13FC-8CB7AF556A48}"/>
                </a:ext>
              </a:extLst>
            </p:cNvPr>
            <p:cNvSpPr txBox="1"/>
            <p:nvPr/>
          </p:nvSpPr>
          <p:spPr>
            <a:xfrm>
              <a:off x="7107405" y="4226118"/>
              <a:ext cx="2528454" cy="578882"/>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want to control for covariates?</a:t>
              </a:r>
            </a:p>
          </p:txBody>
        </p:sp>
        <p:cxnSp>
          <p:nvCxnSpPr>
            <p:cNvPr id="110" name="Straight Arrow Connector 109">
              <a:extLst>
                <a:ext uri="{FF2B5EF4-FFF2-40B4-BE49-F238E27FC236}">
                  <a16:creationId xmlns:a16="http://schemas.microsoft.com/office/drawing/2014/main" id="{56C3E4D0-CC56-ECFB-907B-2018BB44BA0B}"/>
                </a:ext>
              </a:extLst>
            </p:cNvPr>
            <p:cNvCxnSpPr>
              <a:cxnSpLocks/>
              <a:endCxn id="91" idx="1"/>
            </p:cNvCxnSpPr>
            <p:nvPr/>
          </p:nvCxnSpPr>
          <p:spPr>
            <a:xfrm>
              <a:off x="6503456" y="4195994"/>
              <a:ext cx="603949" cy="31956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DDB0035-783D-6666-889F-555A37576347}"/>
                </a:ext>
              </a:extLst>
            </p:cNvPr>
            <p:cNvSpPr txBox="1"/>
            <p:nvPr/>
          </p:nvSpPr>
          <p:spPr>
            <a:xfrm>
              <a:off x="6131492" y="4402901"/>
              <a:ext cx="1205783"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5" name="Group 4">
            <a:extLst>
              <a:ext uri="{FF2B5EF4-FFF2-40B4-BE49-F238E27FC236}">
                <a16:creationId xmlns:a16="http://schemas.microsoft.com/office/drawing/2014/main" id="{35DA7615-485C-5A7B-9470-DBD9213C2B1B}"/>
              </a:ext>
            </a:extLst>
          </p:cNvPr>
          <p:cNvGrpSpPr/>
          <p:nvPr/>
        </p:nvGrpSpPr>
        <p:grpSpPr>
          <a:xfrm>
            <a:off x="1009650" y="814745"/>
            <a:ext cx="3484880" cy="1561742"/>
            <a:chOff x="1009650" y="814745"/>
            <a:chExt cx="3484880" cy="1561742"/>
          </a:xfrm>
        </p:grpSpPr>
        <p:sp>
          <p:nvSpPr>
            <p:cNvPr id="37" name="TextBox 36">
              <a:extLst>
                <a:ext uri="{FF2B5EF4-FFF2-40B4-BE49-F238E27FC236}">
                  <a16:creationId xmlns:a16="http://schemas.microsoft.com/office/drawing/2014/main" id="{28EBED56-0CB1-D668-1EFE-C7A7C77D3FF5}"/>
                </a:ext>
              </a:extLst>
            </p:cNvPr>
            <p:cNvSpPr txBox="1"/>
            <p:nvPr/>
          </p:nvSpPr>
          <p:spPr>
            <a:xfrm>
              <a:off x="1009650" y="1661398"/>
              <a:ext cx="3484880" cy="715089"/>
            </a:xfrm>
            <a:prstGeom prst="roundRect">
              <a:avLst/>
            </a:prstGeom>
            <a:solidFill>
              <a:schemeClr val="accent2">
                <a:lumMod val="75000"/>
              </a:schemeClr>
            </a:solidFill>
          </p:spPr>
          <p:txBody>
            <a:bodyPr wrap="square" rtlCol="0">
              <a:spAutoFit/>
            </a:bodyPr>
            <a:lstStyle/>
            <a:p>
              <a:pPr algn="ctr"/>
              <a:r>
                <a:rPr lang="en-US" b="1" dirty="0">
                  <a:solidFill>
                    <a:schemeClr val="bg1"/>
                  </a:solidFill>
                  <a:latin typeface="Avenir Book" panose="02000503020000020003" pitchFamily="2" charset="0"/>
                </a:rPr>
                <a:t>How many variables am I comparing?</a:t>
              </a:r>
            </a:p>
          </p:txBody>
        </p:sp>
        <p:cxnSp>
          <p:nvCxnSpPr>
            <p:cNvPr id="67" name="Straight Arrow Connector 66">
              <a:extLst>
                <a:ext uri="{FF2B5EF4-FFF2-40B4-BE49-F238E27FC236}">
                  <a16:creationId xmlns:a16="http://schemas.microsoft.com/office/drawing/2014/main" id="{559E1B4E-FDD8-CBE3-A592-2A320F79488B}"/>
                </a:ext>
              </a:extLst>
            </p:cNvPr>
            <p:cNvCxnSpPr>
              <a:cxnSpLocks/>
              <a:stCxn id="9" idx="1"/>
              <a:endCxn id="37" idx="0"/>
            </p:cNvCxnSpPr>
            <p:nvPr/>
          </p:nvCxnSpPr>
          <p:spPr>
            <a:xfrm flipH="1">
              <a:off x="2752090" y="814745"/>
              <a:ext cx="1504950" cy="84665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93AEA1A-88F6-7D1C-54C9-60445AFA027F}"/>
                </a:ext>
              </a:extLst>
            </p:cNvPr>
            <p:cNvSpPr txBox="1"/>
            <p:nvPr/>
          </p:nvSpPr>
          <p:spPr>
            <a:xfrm>
              <a:off x="1949256" y="908132"/>
              <a:ext cx="1409360" cy="369332"/>
            </a:xfrm>
            <a:prstGeom prst="rect">
              <a:avLst/>
            </a:prstGeom>
            <a:noFill/>
          </p:spPr>
          <p:txBody>
            <a:bodyPr wrap="none" rtlCol="0">
              <a:spAutoFit/>
            </a:bodyPr>
            <a:lstStyle/>
            <a:p>
              <a:r>
                <a:rPr lang="en-US" b="1" dirty="0">
                  <a:latin typeface="Avenir Book" panose="02000503020000020003" pitchFamily="2" charset="0"/>
                </a:rPr>
                <a:t>Continuous</a:t>
              </a:r>
            </a:p>
          </p:txBody>
        </p:sp>
      </p:grpSp>
    </p:spTree>
    <p:extLst>
      <p:ext uri="{BB962C8B-B14F-4D97-AF65-F5344CB8AC3E}">
        <p14:creationId xmlns:p14="http://schemas.microsoft.com/office/powerpoint/2010/main" val="85974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nodeType="withEffect">
                                  <p:stCondLst>
                                    <p:cond delay="0"/>
                                  </p:stCondLst>
                                  <p:childTnLst>
                                    <p:set>
                                      <p:cBhvr>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nodeType="withEffect">
                                  <p:stCondLst>
                                    <p:cond delay="0"/>
                                  </p:stCondLst>
                                  <p:childTnLst>
                                    <p:set>
                                      <p:cBhvr>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par>
                                <p:cTn id="14" presetID="9" presetClass="emph" presetSubtype="0" nodeType="withEffect">
                                  <p:stCondLst>
                                    <p:cond delay="0"/>
                                  </p:stCondLst>
                                  <p:childTnLst>
                                    <p:set>
                                      <p:cBhvr>
                                        <p:cTn id="15" dur="indefinite"/>
                                        <p:tgtEl>
                                          <p:spTgt spid="12"/>
                                        </p:tgtEl>
                                        <p:attrNameLst>
                                          <p:attrName>style.opacity</p:attrName>
                                        </p:attrNameLst>
                                      </p:cBhvr>
                                      <p:to>
                                        <p:strVal val="0.5"/>
                                      </p:to>
                                    </p:set>
                                    <p:animEffect filter="image" prLst="opacity: 0.5">
                                      <p:cBhvr rctx="IE">
                                        <p:cTn id="16" dur="indefinite"/>
                                        <p:tgtEl>
                                          <p:spTgt spid="12"/>
                                        </p:tgtEl>
                                      </p:cBhvr>
                                    </p:animEffect>
                                  </p:childTnLst>
                                </p:cTn>
                              </p:par>
                              <p:par>
                                <p:cTn id="17" presetID="9" presetClass="emph" presetSubtype="0" nodeType="withEffect">
                                  <p:stCondLst>
                                    <p:cond delay="0"/>
                                  </p:stCondLst>
                                  <p:childTnLst>
                                    <p:set>
                                      <p:cBhvr>
                                        <p:cTn id="18" dur="indefinite"/>
                                        <p:tgtEl>
                                          <p:spTgt spid="14"/>
                                        </p:tgtEl>
                                        <p:attrNameLst>
                                          <p:attrName>style.opacity</p:attrName>
                                        </p:attrNameLst>
                                      </p:cBhvr>
                                      <p:to>
                                        <p:strVal val="0.5"/>
                                      </p:to>
                                    </p:set>
                                    <p:animEffect filter="image" prLst="opacity: 0.5">
                                      <p:cBhvr rctx="IE">
                                        <p:cTn id="19" dur="indefinite"/>
                                        <p:tgtEl>
                                          <p:spTgt spid="14"/>
                                        </p:tgtEl>
                                      </p:cBhvr>
                                    </p:animEffect>
                                  </p:childTnLst>
                                </p:cTn>
                              </p:par>
                              <p:par>
                                <p:cTn id="20" presetID="9" presetClass="emph" presetSubtype="0" nodeType="withEffect">
                                  <p:stCondLst>
                                    <p:cond delay="0"/>
                                  </p:stCondLst>
                                  <p:childTnLst>
                                    <p:set>
                                      <p:cBhvr>
                                        <p:cTn id="21" dur="indefinite"/>
                                        <p:tgtEl>
                                          <p:spTgt spid="15"/>
                                        </p:tgtEl>
                                        <p:attrNameLst>
                                          <p:attrName>style.opacity</p:attrName>
                                        </p:attrNameLst>
                                      </p:cBhvr>
                                      <p:to>
                                        <p:strVal val="0.5"/>
                                      </p:to>
                                    </p:set>
                                    <p:animEffect filter="image" prLst="opacity: 0.5">
                                      <p:cBhvr rctx="IE">
                                        <p:cTn id="22" dur="indefinite"/>
                                        <p:tgtEl>
                                          <p:spTgt spid="15"/>
                                        </p:tgtEl>
                                      </p:cBhvr>
                                    </p:animEffect>
                                  </p:childTnLst>
                                </p:cTn>
                              </p:par>
                              <p:par>
                                <p:cTn id="23" presetID="9" presetClass="emph" presetSubtype="0" nodeType="withEffect">
                                  <p:stCondLst>
                                    <p:cond delay="0"/>
                                  </p:stCondLst>
                                  <p:childTnLst>
                                    <p:set>
                                      <p:cBhvr>
                                        <p:cTn id="24" dur="indefinite"/>
                                        <p:tgtEl>
                                          <p:spTgt spid="3"/>
                                        </p:tgtEl>
                                        <p:attrNameLst>
                                          <p:attrName>style.opacity</p:attrName>
                                        </p:attrNameLst>
                                      </p:cBhvr>
                                      <p:to>
                                        <p:strVal val="0.5"/>
                                      </p:to>
                                    </p:set>
                                    <p:animEffect filter="image" prLst="opacity: 0.5">
                                      <p:cBhvr rctx="IE">
                                        <p:cTn id="25" dur="indefinite"/>
                                        <p:tgtEl>
                                          <p:spTgt spid="3"/>
                                        </p:tgtEl>
                                      </p:cBhvr>
                                    </p:animEffect>
                                  </p:childTnLst>
                                </p:cTn>
                              </p:par>
                              <p:par>
                                <p:cTn id="26" presetID="9" presetClass="emph" presetSubtype="0" grpId="0" nodeType="withEffect">
                                  <p:stCondLst>
                                    <p:cond delay="0"/>
                                  </p:stCondLst>
                                  <p:childTnLst>
                                    <p:set>
                                      <p:cBhvr>
                                        <p:cTn id="27" dur="indefinite"/>
                                        <p:tgtEl>
                                          <p:spTgt spid="9"/>
                                        </p:tgtEl>
                                        <p:attrNameLst>
                                          <p:attrName>style.opacity</p:attrName>
                                        </p:attrNameLst>
                                      </p:cBhvr>
                                      <p:to>
                                        <p:strVal val="0.5"/>
                                      </p:to>
                                    </p:set>
                                    <p:animEffect filter="image" prLst="opacity: 0.5">
                                      <p:cBhvr rctx="IE">
                                        <p:cTn id="28"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E1B0-EF78-34AA-B55D-BAD962ECC605}"/>
              </a:ext>
            </a:extLst>
          </p:cNvPr>
          <p:cNvSpPr>
            <a:spLocks noGrp="1"/>
          </p:cNvSpPr>
          <p:nvPr>
            <p:ph type="title"/>
          </p:nvPr>
        </p:nvSpPr>
        <p:spPr/>
        <p:txBody>
          <a:bodyPr/>
          <a:lstStyle/>
          <a:p>
            <a:r>
              <a:rPr lang="en-US" dirty="0"/>
              <a:t>T-Test part 2!</a:t>
            </a:r>
          </a:p>
        </p:txBody>
      </p:sp>
      <p:sp>
        <p:nvSpPr>
          <p:cNvPr id="6" name="Content Placeholder 2">
            <a:extLst>
              <a:ext uri="{FF2B5EF4-FFF2-40B4-BE49-F238E27FC236}">
                <a16:creationId xmlns:a16="http://schemas.microsoft.com/office/drawing/2014/main" id="{43B77E6B-0C22-4CFF-01C5-3161F19E8B72}"/>
              </a:ext>
            </a:extLst>
          </p:cNvPr>
          <p:cNvSpPr txBox="1">
            <a:spLocks/>
          </p:cNvSpPr>
          <p:nvPr/>
        </p:nvSpPr>
        <p:spPr>
          <a:xfrm>
            <a:off x="838200" y="1574800"/>
            <a:ext cx="10515600" cy="4918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Paired Samples T-Test</a:t>
            </a:r>
          </a:p>
          <a:p>
            <a:pPr lvl="1"/>
            <a:r>
              <a:rPr lang="en-US" dirty="0"/>
              <a:t>Used to compare the means of two related groups . Often used in “before-and-after” scenarios (within sample)</a:t>
            </a:r>
          </a:p>
          <a:p>
            <a:pPr lvl="1"/>
            <a:r>
              <a:rPr lang="en-US" dirty="0"/>
              <a:t>Example: you want to test if there is a significant difference in the preference ratings for Starbursts before and after a marketing campaign.</a:t>
            </a:r>
          </a:p>
          <a:p>
            <a:r>
              <a:rPr lang="en-US" b="1" dirty="0"/>
              <a:t>Independent Samples T-Test</a:t>
            </a:r>
          </a:p>
          <a:p>
            <a:pPr lvl="1"/>
            <a:r>
              <a:rPr lang="en-US" dirty="0"/>
              <a:t>Used to compare the means of two independent groups (between samples)</a:t>
            </a:r>
          </a:p>
          <a:p>
            <a:pPr lvl="1"/>
            <a:r>
              <a:rPr lang="en-US" dirty="0"/>
              <a:t>Example:</a:t>
            </a:r>
            <a:r>
              <a:rPr lang="en-US" b="1" dirty="0"/>
              <a:t> </a:t>
            </a:r>
            <a:r>
              <a:rPr lang="en-US" dirty="0"/>
              <a:t>You want to test if there is a significant difference in preference ratings for two different flavors of Starbursts: Cherry and Lemon</a:t>
            </a:r>
            <a:endParaRPr lang="en-US" b="1" dirty="0"/>
          </a:p>
          <a:p>
            <a:pPr lvl="1"/>
            <a:endParaRPr lang="en-US" dirty="0"/>
          </a:p>
          <a:p>
            <a:endParaRPr lang="en-US" dirty="0"/>
          </a:p>
        </p:txBody>
      </p:sp>
    </p:spTree>
    <p:extLst>
      <p:ext uri="{BB962C8B-B14F-4D97-AF65-F5344CB8AC3E}">
        <p14:creationId xmlns:p14="http://schemas.microsoft.com/office/powerpoint/2010/main" val="190737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E3283F-B58C-B06F-B5CC-97F1C9A79F38}"/>
              </a:ext>
            </a:extLst>
          </p:cNvPr>
          <p:cNvSpPr txBox="1"/>
          <p:nvPr/>
        </p:nvSpPr>
        <p:spPr>
          <a:xfrm>
            <a:off x="4257040" y="457200"/>
            <a:ext cx="3484880" cy="715089"/>
          </a:xfrm>
          <a:prstGeom prst="roundRect">
            <a:avLst/>
          </a:prstGeom>
          <a:solidFill>
            <a:schemeClr val="accent6">
              <a:lumMod val="75000"/>
            </a:schemeClr>
          </a:solidFill>
        </p:spPr>
        <p:txBody>
          <a:bodyPr wrap="square" rtlCol="0">
            <a:spAutoFit/>
          </a:bodyPr>
          <a:lstStyle/>
          <a:p>
            <a:pPr algn="ctr"/>
            <a:r>
              <a:rPr lang="en-US" b="1">
                <a:solidFill>
                  <a:schemeClr val="bg1"/>
                </a:solidFill>
                <a:latin typeface="Avenir Book" panose="02000503020000020003" pitchFamily="2" charset="0"/>
              </a:rPr>
              <a:t>Is my data continuous or categorical? </a:t>
            </a:r>
            <a:endParaRPr lang="en-US" b="1" dirty="0">
              <a:solidFill>
                <a:schemeClr val="bg1"/>
              </a:solidFill>
              <a:latin typeface="Avenir Book" panose="02000503020000020003" pitchFamily="2" charset="0"/>
            </a:endParaRPr>
          </a:p>
        </p:txBody>
      </p:sp>
      <p:sp>
        <p:nvSpPr>
          <p:cNvPr id="24" name="TextBox 23">
            <a:extLst>
              <a:ext uri="{FF2B5EF4-FFF2-40B4-BE49-F238E27FC236}">
                <a16:creationId xmlns:a16="http://schemas.microsoft.com/office/drawing/2014/main" id="{19C1686D-3E15-94B5-8113-DC036D240F91}"/>
              </a:ext>
            </a:extLst>
          </p:cNvPr>
          <p:cNvSpPr txBox="1"/>
          <p:nvPr/>
        </p:nvSpPr>
        <p:spPr>
          <a:xfrm>
            <a:off x="6383020" y="2865596"/>
            <a:ext cx="1724660" cy="817245"/>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Goodness of Fit Test</a:t>
            </a:r>
          </a:p>
        </p:txBody>
      </p:sp>
      <p:grpSp>
        <p:nvGrpSpPr>
          <p:cNvPr id="3" name="Group 2">
            <a:extLst>
              <a:ext uri="{FF2B5EF4-FFF2-40B4-BE49-F238E27FC236}">
                <a16:creationId xmlns:a16="http://schemas.microsoft.com/office/drawing/2014/main" id="{3CE69B61-7554-6BE4-875B-24943144850E}"/>
              </a:ext>
            </a:extLst>
          </p:cNvPr>
          <p:cNvGrpSpPr/>
          <p:nvPr/>
        </p:nvGrpSpPr>
        <p:grpSpPr>
          <a:xfrm>
            <a:off x="6885096" y="814745"/>
            <a:ext cx="5159584" cy="2628383"/>
            <a:chOff x="6885096" y="814745"/>
            <a:chExt cx="5159584" cy="2628383"/>
          </a:xfrm>
        </p:grpSpPr>
        <p:cxnSp>
          <p:nvCxnSpPr>
            <p:cNvPr id="30" name="Straight Arrow Connector 29">
              <a:extLst>
                <a:ext uri="{FF2B5EF4-FFF2-40B4-BE49-F238E27FC236}">
                  <a16:creationId xmlns:a16="http://schemas.microsoft.com/office/drawing/2014/main" id="{B8FF8412-E60B-CE58-028E-6D1335D8FFBF}"/>
                </a:ext>
              </a:extLst>
            </p:cNvPr>
            <p:cNvCxnSpPr>
              <a:cxnSpLocks/>
            </p:cNvCxnSpPr>
            <p:nvPr/>
          </p:nvCxnSpPr>
          <p:spPr>
            <a:xfrm>
              <a:off x="9213296" y="2181591"/>
              <a:ext cx="0" cy="68265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4A2A905-EA03-ADB6-076A-0D1C890D1485}"/>
                </a:ext>
              </a:extLst>
            </p:cNvPr>
            <p:cNvCxnSpPr>
              <a:cxnSpLocks/>
              <a:stCxn id="9" idx="3"/>
              <a:endCxn id="11" idx="0"/>
            </p:cNvCxnSpPr>
            <p:nvPr/>
          </p:nvCxnSpPr>
          <p:spPr>
            <a:xfrm>
              <a:off x="7741920" y="814745"/>
              <a:ext cx="1468120" cy="953095"/>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2B6192F-9889-CF2D-7534-D21192CF0EA3}"/>
                </a:ext>
              </a:extLst>
            </p:cNvPr>
            <p:cNvSpPr txBox="1"/>
            <p:nvPr/>
          </p:nvSpPr>
          <p:spPr>
            <a:xfrm>
              <a:off x="7467600" y="1767840"/>
              <a:ext cx="3484880" cy="715089"/>
            </a:xfrm>
            <a:prstGeom prst="roundRect">
              <a:avLst/>
            </a:prstGeom>
            <a:solidFill>
              <a:schemeClr val="accent5">
                <a:lumMod val="75000"/>
              </a:schemeClr>
            </a:solidFill>
          </p:spPr>
          <p:txBody>
            <a:bodyPr wrap="square" rtlCol="0">
              <a:spAutoFit/>
            </a:bodyPr>
            <a:lstStyle/>
            <a:p>
              <a:pPr algn="ctr"/>
              <a:r>
                <a:rPr lang="en-US" b="1">
                  <a:solidFill>
                    <a:schemeClr val="bg1"/>
                  </a:solidFill>
                  <a:latin typeface="Avenir Book" panose="02000503020000020003" pitchFamily="2" charset="0"/>
                </a:rPr>
                <a:t>How many variables am I comparing?</a:t>
              </a:r>
              <a:endParaRPr lang="en-US" b="1" dirty="0">
                <a:solidFill>
                  <a:schemeClr val="bg1"/>
                </a:solidFill>
                <a:latin typeface="Avenir Book" panose="02000503020000020003" pitchFamily="2" charset="0"/>
              </a:endParaRPr>
            </a:p>
          </p:txBody>
        </p:sp>
        <p:sp>
          <p:nvSpPr>
            <p:cNvPr id="18" name="TextBox 17">
              <a:extLst>
                <a:ext uri="{FF2B5EF4-FFF2-40B4-BE49-F238E27FC236}">
                  <a16:creationId xmlns:a16="http://schemas.microsoft.com/office/drawing/2014/main" id="{7443712C-F50F-AA5B-4947-77D69BC76189}"/>
                </a:ext>
              </a:extLst>
            </p:cNvPr>
            <p:cNvSpPr txBox="1"/>
            <p:nvPr/>
          </p:nvSpPr>
          <p:spPr>
            <a:xfrm>
              <a:off x="8525397" y="987623"/>
              <a:ext cx="1418978" cy="369332"/>
            </a:xfrm>
            <a:prstGeom prst="rect">
              <a:avLst/>
            </a:prstGeom>
            <a:noFill/>
          </p:spPr>
          <p:txBody>
            <a:bodyPr wrap="none" rtlCol="0">
              <a:spAutoFit/>
            </a:bodyPr>
            <a:lstStyle/>
            <a:p>
              <a:r>
                <a:rPr lang="en-US" b="1" dirty="0">
                  <a:latin typeface="Avenir Book" panose="02000503020000020003" pitchFamily="2" charset="0"/>
                </a:rPr>
                <a:t>Categorical</a:t>
              </a:r>
            </a:p>
          </p:txBody>
        </p:sp>
        <p:sp>
          <p:nvSpPr>
            <p:cNvPr id="22" name="TextBox 21">
              <a:extLst>
                <a:ext uri="{FF2B5EF4-FFF2-40B4-BE49-F238E27FC236}">
                  <a16:creationId xmlns:a16="http://schemas.microsoft.com/office/drawing/2014/main" id="{BC5FE3CA-032C-7E49-85D1-3F48583F07DB}"/>
                </a:ext>
              </a:extLst>
            </p:cNvPr>
            <p:cNvSpPr txBox="1"/>
            <p:nvPr/>
          </p:nvSpPr>
          <p:spPr>
            <a:xfrm>
              <a:off x="8351520" y="2864246"/>
              <a:ext cx="1724660" cy="578882"/>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Test of Association </a:t>
              </a:r>
            </a:p>
          </p:txBody>
        </p:sp>
        <p:sp>
          <p:nvSpPr>
            <p:cNvPr id="25" name="TextBox 24">
              <a:extLst>
                <a:ext uri="{FF2B5EF4-FFF2-40B4-BE49-F238E27FC236}">
                  <a16:creationId xmlns:a16="http://schemas.microsoft.com/office/drawing/2014/main" id="{BC87B7E5-E718-3207-913E-451920BDDD4F}"/>
                </a:ext>
              </a:extLst>
            </p:cNvPr>
            <p:cNvSpPr txBox="1"/>
            <p:nvPr/>
          </p:nvSpPr>
          <p:spPr>
            <a:xfrm>
              <a:off x="10320020" y="2864245"/>
              <a:ext cx="1724660" cy="578882"/>
            </a:xfrm>
            <a:prstGeom prst="roundRect">
              <a:avLst/>
            </a:prstGeom>
            <a:solidFill>
              <a:schemeClr val="accent5">
                <a:lumMod val="20000"/>
                <a:lumOff val="80000"/>
              </a:schemeClr>
            </a:solidFill>
          </p:spPr>
          <p:txBody>
            <a:bodyPr wrap="square" rtlCol="0">
              <a:spAutoFit/>
            </a:bodyPr>
            <a:lstStyle/>
            <a:p>
              <a:pPr algn="ctr"/>
              <a:r>
                <a:rPr lang="en-US" sz="1400" b="1">
                  <a:solidFill>
                    <a:schemeClr val="accent5"/>
                  </a:solidFill>
                  <a:latin typeface="Avenir Book" panose="02000503020000020003" pitchFamily="2" charset="0"/>
                </a:rPr>
                <a:t>Logistic Regression</a:t>
              </a:r>
              <a:endParaRPr lang="en-US" sz="1400" b="1" dirty="0">
                <a:solidFill>
                  <a:schemeClr val="accent5"/>
                </a:solidFill>
                <a:latin typeface="Avenir Book" panose="02000503020000020003" pitchFamily="2" charset="0"/>
              </a:endParaRPr>
            </a:p>
          </p:txBody>
        </p:sp>
        <p:cxnSp>
          <p:nvCxnSpPr>
            <p:cNvPr id="32" name="Straight Arrow Connector 31">
              <a:extLst>
                <a:ext uri="{FF2B5EF4-FFF2-40B4-BE49-F238E27FC236}">
                  <a16:creationId xmlns:a16="http://schemas.microsoft.com/office/drawing/2014/main" id="{BD9DF7D6-D28F-06B0-B538-4123299823EE}"/>
                </a:ext>
              </a:extLst>
            </p:cNvPr>
            <p:cNvCxnSpPr>
              <a:cxnSpLocks/>
              <a:endCxn id="25" idx="0"/>
            </p:cNvCxnSpPr>
            <p:nvPr/>
          </p:nvCxnSpPr>
          <p:spPr>
            <a:xfrm>
              <a:off x="10615376" y="2227355"/>
              <a:ext cx="566974" cy="63689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0BAA228-5B15-B013-1F81-7BFAACE3730B}"/>
                </a:ext>
              </a:extLst>
            </p:cNvPr>
            <p:cNvSpPr txBox="1"/>
            <p:nvPr/>
          </p:nvSpPr>
          <p:spPr>
            <a:xfrm>
              <a:off x="6885096" y="2482541"/>
              <a:ext cx="312906" cy="369332"/>
            </a:xfrm>
            <a:prstGeom prst="rect">
              <a:avLst/>
            </a:prstGeom>
            <a:noFill/>
          </p:spPr>
          <p:txBody>
            <a:bodyPr wrap="none" rtlCol="0">
              <a:spAutoFit/>
            </a:bodyPr>
            <a:lstStyle/>
            <a:p>
              <a:r>
                <a:rPr lang="en-US">
                  <a:latin typeface="Avenir Book" panose="02000503020000020003" pitchFamily="2" charset="0"/>
                </a:rPr>
                <a:t>1</a:t>
              </a:r>
              <a:endParaRPr lang="en-US" dirty="0">
                <a:latin typeface="Avenir Book" panose="02000503020000020003" pitchFamily="2" charset="0"/>
              </a:endParaRPr>
            </a:p>
          </p:txBody>
        </p:sp>
        <p:sp>
          <p:nvSpPr>
            <p:cNvPr id="35" name="TextBox 34">
              <a:extLst>
                <a:ext uri="{FF2B5EF4-FFF2-40B4-BE49-F238E27FC236}">
                  <a16:creationId xmlns:a16="http://schemas.microsoft.com/office/drawing/2014/main" id="{FF0CA59E-D17D-8D81-9F7E-C8445B850D84}"/>
                </a:ext>
              </a:extLst>
            </p:cNvPr>
            <p:cNvSpPr txBox="1"/>
            <p:nvPr/>
          </p:nvSpPr>
          <p:spPr>
            <a:xfrm>
              <a:off x="8820818" y="2482929"/>
              <a:ext cx="312906" cy="369332"/>
            </a:xfrm>
            <a:prstGeom prst="rect">
              <a:avLst/>
            </a:prstGeom>
            <a:noFill/>
          </p:spPr>
          <p:txBody>
            <a:bodyPr wrap="none" rtlCol="0">
              <a:spAutoFit/>
            </a:bodyPr>
            <a:lstStyle/>
            <a:p>
              <a:r>
                <a:rPr lang="en-US">
                  <a:latin typeface="Avenir Book" panose="02000503020000020003" pitchFamily="2" charset="0"/>
                </a:rPr>
                <a:t>2</a:t>
              </a:r>
              <a:endParaRPr lang="en-US" dirty="0">
                <a:latin typeface="Avenir Book" panose="02000503020000020003" pitchFamily="2" charset="0"/>
              </a:endParaRPr>
            </a:p>
          </p:txBody>
        </p:sp>
        <p:sp>
          <p:nvSpPr>
            <p:cNvPr id="36" name="TextBox 35">
              <a:extLst>
                <a:ext uri="{FF2B5EF4-FFF2-40B4-BE49-F238E27FC236}">
                  <a16:creationId xmlns:a16="http://schemas.microsoft.com/office/drawing/2014/main" id="{92D6EE1E-20CB-57A5-6156-09BCA654E316}"/>
                </a:ext>
              </a:extLst>
            </p:cNvPr>
            <p:cNvSpPr txBox="1"/>
            <p:nvPr/>
          </p:nvSpPr>
          <p:spPr>
            <a:xfrm>
              <a:off x="10464236" y="2482541"/>
              <a:ext cx="516900" cy="369332"/>
            </a:xfrm>
            <a:prstGeom prst="rect">
              <a:avLst/>
            </a:prstGeom>
            <a:noFill/>
          </p:spPr>
          <p:txBody>
            <a:bodyPr wrap="square" rtlCol="0">
              <a:spAutoFit/>
            </a:bodyPr>
            <a:lstStyle/>
            <a:p>
              <a:r>
                <a:rPr lang="en-US">
                  <a:latin typeface="Avenir Book" panose="02000503020000020003" pitchFamily="2" charset="0"/>
                </a:rPr>
                <a:t>3+</a:t>
              </a:r>
              <a:endParaRPr lang="en-US" dirty="0">
                <a:latin typeface="Avenir Book" panose="02000503020000020003" pitchFamily="2" charset="0"/>
              </a:endParaRPr>
            </a:p>
          </p:txBody>
        </p:sp>
        <p:cxnSp>
          <p:nvCxnSpPr>
            <p:cNvPr id="43" name="Straight Arrow Connector 42">
              <a:extLst>
                <a:ext uri="{FF2B5EF4-FFF2-40B4-BE49-F238E27FC236}">
                  <a16:creationId xmlns:a16="http://schemas.microsoft.com/office/drawing/2014/main" id="{F559BCAD-FE62-A1B1-3EB8-36D01690F577}"/>
                </a:ext>
              </a:extLst>
            </p:cNvPr>
            <p:cNvCxnSpPr>
              <a:cxnSpLocks/>
            </p:cNvCxnSpPr>
            <p:nvPr/>
          </p:nvCxnSpPr>
          <p:spPr>
            <a:xfrm flipH="1">
              <a:off x="7314647" y="2312529"/>
              <a:ext cx="496570" cy="53934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C872F009-537A-63C6-FA48-F78CB2B79E3B}"/>
              </a:ext>
            </a:extLst>
          </p:cNvPr>
          <p:cNvGrpSpPr/>
          <p:nvPr/>
        </p:nvGrpSpPr>
        <p:grpSpPr>
          <a:xfrm>
            <a:off x="4120101" y="2855969"/>
            <a:ext cx="2551210" cy="1506151"/>
            <a:chOff x="4120101" y="2855969"/>
            <a:chExt cx="2551210" cy="1506151"/>
          </a:xfrm>
        </p:grpSpPr>
        <p:cxnSp>
          <p:nvCxnSpPr>
            <p:cNvPr id="46" name="Straight Arrow Connector 45">
              <a:extLst>
                <a:ext uri="{FF2B5EF4-FFF2-40B4-BE49-F238E27FC236}">
                  <a16:creationId xmlns:a16="http://schemas.microsoft.com/office/drawing/2014/main" id="{19A7148E-5A42-4DCB-4E5F-EE7FA10A013A}"/>
                </a:ext>
              </a:extLst>
            </p:cNvPr>
            <p:cNvCxnSpPr>
              <a:cxnSpLocks/>
              <a:endCxn id="45" idx="0"/>
            </p:cNvCxnSpPr>
            <p:nvPr/>
          </p:nvCxnSpPr>
          <p:spPr>
            <a:xfrm>
              <a:off x="4836600" y="2855969"/>
              <a:ext cx="972381" cy="92726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D7112E4-83E9-5FAF-611D-CD764B2384A4}"/>
                </a:ext>
              </a:extLst>
            </p:cNvPr>
            <p:cNvSpPr txBox="1"/>
            <p:nvPr/>
          </p:nvSpPr>
          <p:spPr>
            <a:xfrm>
              <a:off x="4946651" y="3783238"/>
              <a:ext cx="1724660"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Groups? </a:t>
              </a:r>
              <a:endParaRPr lang="en-US" sz="1400" b="1" dirty="0">
                <a:solidFill>
                  <a:schemeClr val="bg1"/>
                </a:solidFill>
                <a:latin typeface="Avenir Book" panose="02000503020000020003" pitchFamily="2" charset="0"/>
              </a:endParaRPr>
            </a:p>
          </p:txBody>
        </p:sp>
        <p:sp>
          <p:nvSpPr>
            <p:cNvPr id="48" name="TextBox 47">
              <a:extLst>
                <a:ext uri="{FF2B5EF4-FFF2-40B4-BE49-F238E27FC236}">
                  <a16:creationId xmlns:a16="http://schemas.microsoft.com/office/drawing/2014/main" id="{37F72AFE-EAB3-0138-372C-5283FF5958DE}"/>
                </a:ext>
              </a:extLst>
            </p:cNvPr>
            <p:cNvSpPr txBox="1"/>
            <p:nvPr/>
          </p:nvSpPr>
          <p:spPr>
            <a:xfrm>
              <a:off x="4120101" y="3208943"/>
              <a:ext cx="1205783" cy="430887"/>
            </a:xfrm>
            <a:prstGeom prst="rect">
              <a:avLst/>
            </a:prstGeom>
            <a:noFill/>
          </p:spPr>
          <p:txBody>
            <a:bodyPr wrap="square" rtlCol="0">
              <a:spAutoFit/>
            </a:bodyPr>
            <a:lstStyle/>
            <a:p>
              <a:pPr algn="ctr"/>
              <a:r>
                <a:rPr lang="en-US" sz="1100" dirty="0">
                  <a:latin typeface="Avenir Book" panose="02000503020000020003" pitchFamily="2" charset="0"/>
                </a:rPr>
                <a:t>Differences Between Means</a:t>
              </a:r>
            </a:p>
          </p:txBody>
        </p:sp>
      </p:grpSp>
      <p:grpSp>
        <p:nvGrpSpPr>
          <p:cNvPr id="4" name="Group 3">
            <a:extLst>
              <a:ext uri="{FF2B5EF4-FFF2-40B4-BE49-F238E27FC236}">
                <a16:creationId xmlns:a16="http://schemas.microsoft.com/office/drawing/2014/main" id="{543B1D3C-CB8F-7F64-1B32-1402D2E4934F}"/>
              </a:ext>
            </a:extLst>
          </p:cNvPr>
          <p:cNvGrpSpPr/>
          <p:nvPr/>
        </p:nvGrpSpPr>
        <p:grpSpPr>
          <a:xfrm>
            <a:off x="540353" y="2185092"/>
            <a:ext cx="1724660" cy="869163"/>
            <a:chOff x="540353" y="2185092"/>
            <a:chExt cx="1724660" cy="869163"/>
          </a:xfrm>
        </p:grpSpPr>
        <p:cxnSp>
          <p:nvCxnSpPr>
            <p:cNvPr id="26" name="Straight Arrow Connector 25">
              <a:extLst>
                <a:ext uri="{FF2B5EF4-FFF2-40B4-BE49-F238E27FC236}">
                  <a16:creationId xmlns:a16="http://schemas.microsoft.com/office/drawing/2014/main" id="{EC5136F0-D00B-9B9C-FDED-61FE08FC344F}"/>
                </a:ext>
              </a:extLst>
            </p:cNvPr>
            <p:cNvCxnSpPr>
              <a:cxnSpLocks/>
            </p:cNvCxnSpPr>
            <p:nvPr/>
          </p:nvCxnSpPr>
          <p:spPr>
            <a:xfrm flipH="1">
              <a:off x="1179272" y="2185092"/>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7B119C54-4CA0-92EC-AF27-3CCCE55EB843}"/>
                </a:ext>
              </a:extLst>
            </p:cNvPr>
            <p:cNvSpPr txBox="1"/>
            <p:nvPr/>
          </p:nvSpPr>
          <p:spPr>
            <a:xfrm>
              <a:off x="540353" y="2713736"/>
              <a:ext cx="1724660" cy="340519"/>
            </a:xfrm>
            <a:prstGeom prst="roundRect">
              <a:avLst/>
            </a:prstGeom>
            <a:solidFill>
              <a:schemeClr val="accent2">
                <a:lumMod val="60000"/>
                <a:lumOff val="40000"/>
              </a:schemeClr>
            </a:solidFill>
          </p:spPr>
          <p:txBody>
            <a:bodyPr wrap="square" rtlCol="0">
              <a:spAutoFit/>
            </a:bodyPr>
            <a:lstStyle/>
            <a:p>
              <a:pPr algn="ctr"/>
              <a:r>
                <a:rPr lang="en-US" sz="1400" b="1" dirty="0">
                  <a:solidFill>
                    <a:schemeClr val="bg1"/>
                  </a:solidFill>
                  <a:latin typeface="Avenir Book" panose="02000503020000020003" pitchFamily="2" charset="0"/>
                </a:rPr>
                <a:t>One sample t-test</a:t>
              </a:r>
            </a:p>
          </p:txBody>
        </p:sp>
        <p:sp>
          <p:nvSpPr>
            <p:cNvPr id="53" name="TextBox 52">
              <a:extLst>
                <a:ext uri="{FF2B5EF4-FFF2-40B4-BE49-F238E27FC236}">
                  <a16:creationId xmlns:a16="http://schemas.microsoft.com/office/drawing/2014/main" id="{95DC0F01-ADD1-DC25-E82B-B855CF7CCB02}"/>
                </a:ext>
              </a:extLst>
            </p:cNvPr>
            <p:cNvSpPr txBox="1"/>
            <p:nvPr/>
          </p:nvSpPr>
          <p:spPr>
            <a:xfrm>
              <a:off x="624370" y="2390494"/>
              <a:ext cx="669297" cy="261610"/>
            </a:xfrm>
            <a:prstGeom prst="rect">
              <a:avLst/>
            </a:prstGeom>
            <a:noFill/>
          </p:spPr>
          <p:txBody>
            <a:bodyPr wrap="square" rtlCol="0">
              <a:spAutoFit/>
            </a:bodyPr>
            <a:lstStyle/>
            <a:p>
              <a:pPr algn="ctr"/>
              <a:r>
                <a:rPr lang="en-US" sz="1100" dirty="0">
                  <a:latin typeface="Avenir Book" panose="02000503020000020003" pitchFamily="2" charset="0"/>
                </a:rPr>
                <a:t>1</a:t>
              </a:r>
            </a:p>
          </p:txBody>
        </p:sp>
      </p:grpSp>
      <p:grpSp>
        <p:nvGrpSpPr>
          <p:cNvPr id="6" name="Group 5">
            <a:extLst>
              <a:ext uri="{FF2B5EF4-FFF2-40B4-BE49-F238E27FC236}">
                <a16:creationId xmlns:a16="http://schemas.microsoft.com/office/drawing/2014/main" id="{F8D82EDF-6F8E-1549-B6A3-DB630F8A1C2E}"/>
              </a:ext>
            </a:extLst>
          </p:cNvPr>
          <p:cNvGrpSpPr/>
          <p:nvPr/>
        </p:nvGrpSpPr>
        <p:grpSpPr>
          <a:xfrm>
            <a:off x="3448198" y="2177893"/>
            <a:ext cx="1828099" cy="898195"/>
            <a:chOff x="3448198" y="2177893"/>
            <a:chExt cx="1828099" cy="898195"/>
          </a:xfrm>
        </p:grpSpPr>
        <p:sp>
          <p:nvSpPr>
            <p:cNvPr id="41" name="TextBox 40">
              <a:extLst>
                <a:ext uri="{FF2B5EF4-FFF2-40B4-BE49-F238E27FC236}">
                  <a16:creationId xmlns:a16="http://schemas.microsoft.com/office/drawing/2014/main" id="{24164CFA-A2D0-93B2-BE9B-C874A3F568DE}"/>
                </a:ext>
              </a:extLst>
            </p:cNvPr>
            <p:cNvSpPr txBox="1"/>
            <p:nvPr/>
          </p:nvSpPr>
          <p:spPr>
            <a:xfrm>
              <a:off x="3551637" y="2735569"/>
              <a:ext cx="1724660" cy="340519"/>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Type of Question</a:t>
              </a:r>
            </a:p>
          </p:txBody>
        </p:sp>
        <p:cxnSp>
          <p:nvCxnSpPr>
            <p:cNvPr id="44" name="Straight Arrow Connector 43">
              <a:extLst>
                <a:ext uri="{FF2B5EF4-FFF2-40B4-BE49-F238E27FC236}">
                  <a16:creationId xmlns:a16="http://schemas.microsoft.com/office/drawing/2014/main" id="{033082FC-A671-4230-465F-DCA324A57193}"/>
                </a:ext>
              </a:extLst>
            </p:cNvPr>
            <p:cNvCxnSpPr>
              <a:cxnSpLocks/>
            </p:cNvCxnSpPr>
            <p:nvPr/>
          </p:nvCxnSpPr>
          <p:spPr>
            <a:xfrm>
              <a:off x="3969101" y="2177893"/>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D323C97B-48CD-3009-AD66-5D0353F3D9B6}"/>
                </a:ext>
              </a:extLst>
            </p:cNvPr>
            <p:cNvSpPr txBox="1"/>
            <p:nvPr/>
          </p:nvSpPr>
          <p:spPr>
            <a:xfrm>
              <a:off x="3448198" y="2444703"/>
              <a:ext cx="735340"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7" name="Group 6">
            <a:extLst>
              <a:ext uri="{FF2B5EF4-FFF2-40B4-BE49-F238E27FC236}">
                <a16:creationId xmlns:a16="http://schemas.microsoft.com/office/drawing/2014/main" id="{A755627B-86C8-43F0-760F-A7AADC686891}"/>
              </a:ext>
            </a:extLst>
          </p:cNvPr>
          <p:cNvGrpSpPr/>
          <p:nvPr/>
        </p:nvGrpSpPr>
        <p:grpSpPr>
          <a:xfrm>
            <a:off x="773856" y="3022881"/>
            <a:ext cx="3720674" cy="2148723"/>
            <a:chOff x="773856" y="3022881"/>
            <a:chExt cx="3720674" cy="2148723"/>
          </a:xfrm>
        </p:grpSpPr>
        <p:sp>
          <p:nvSpPr>
            <p:cNvPr id="49" name="TextBox 48">
              <a:extLst>
                <a:ext uri="{FF2B5EF4-FFF2-40B4-BE49-F238E27FC236}">
                  <a16:creationId xmlns:a16="http://schemas.microsoft.com/office/drawing/2014/main" id="{9D52BD2C-CF59-CFF1-2CB4-6EDF0031473D}"/>
                </a:ext>
              </a:extLst>
            </p:cNvPr>
            <p:cNvSpPr txBox="1"/>
            <p:nvPr/>
          </p:nvSpPr>
          <p:spPr>
            <a:xfrm>
              <a:off x="2053037" y="3472558"/>
              <a:ext cx="1724660" cy="817245"/>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have an independent variable?</a:t>
              </a:r>
            </a:p>
          </p:txBody>
        </p:sp>
        <p:cxnSp>
          <p:nvCxnSpPr>
            <p:cNvPr id="50" name="Straight Arrow Connector 49">
              <a:extLst>
                <a:ext uri="{FF2B5EF4-FFF2-40B4-BE49-F238E27FC236}">
                  <a16:creationId xmlns:a16="http://schemas.microsoft.com/office/drawing/2014/main" id="{4DBDD4AA-B747-17A8-51D2-E47FB80D9BC9}"/>
                </a:ext>
              </a:extLst>
            </p:cNvPr>
            <p:cNvCxnSpPr>
              <a:cxnSpLocks/>
              <a:endCxn id="49" idx="0"/>
            </p:cNvCxnSpPr>
            <p:nvPr/>
          </p:nvCxnSpPr>
          <p:spPr>
            <a:xfrm flipH="1">
              <a:off x="2915367" y="3038829"/>
              <a:ext cx="1077179" cy="43372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168BF9C5-02A2-55F3-03FF-0AEB9E8866C1}"/>
                </a:ext>
              </a:extLst>
            </p:cNvPr>
            <p:cNvSpPr txBox="1"/>
            <p:nvPr/>
          </p:nvSpPr>
          <p:spPr>
            <a:xfrm>
              <a:off x="2467358" y="3022881"/>
              <a:ext cx="1205783" cy="261610"/>
            </a:xfrm>
            <a:prstGeom prst="rect">
              <a:avLst/>
            </a:prstGeom>
            <a:noFill/>
          </p:spPr>
          <p:txBody>
            <a:bodyPr wrap="square" rtlCol="0">
              <a:spAutoFit/>
            </a:bodyPr>
            <a:lstStyle/>
            <a:p>
              <a:pPr algn="ctr"/>
              <a:r>
                <a:rPr lang="en-US" sz="1100">
                  <a:latin typeface="Avenir Book" panose="02000503020000020003" pitchFamily="2" charset="0"/>
                </a:rPr>
                <a:t>Relationships</a:t>
              </a:r>
              <a:endParaRPr lang="en-US" sz="1100" dirty="0">
                <a:latin typeface="Avenir Book" panose="02000503020000020003" pitchFamily="2" charset="0"/>
              </a:endParaRPr>
            </a:p>
          </p:txBody>
        </p:sp>
        <p:sp>
          <p:nvSpPr>
            <p:cNvPr id="55" name="TextBox 54">
              <a:extLst>
                <a:ext uri="{FF2B5EF4-FFF2-40B4-BE49-F238E27FC236}">
                  <a16:creationId xmlns:a16="http://schemas.microsoft.com/office/drawing/2014/main" id="{98B02DBF-4A49-384D-2EED-687333E1545D}"/>
                </a:ext>
              </a:extLst>
            </p:cNvPr>
            <p:cNvSpPr txBox="1"/>
            <p:nvPr/>
          </p:nvSpPr>
          <p:spPr>
            <a:xfrm>
              <a:off x="773856" y="4831085"/>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Regression</a:t>
              </a:r>
            </a:p>
          </p:txBody>
        </p:sp>
        <p:sp>
          <p:nvSpPr>
            <p:cNvPr id="56" name="TextBox 55">
              <a:extLst>
                <a:ext uri="{FF2B5EF4-FFF2-40B4-BE49-F238E27FC236}">
                  <a16:creationId xmlns:a16="http://schemas.microsoft.com/office/drawing/2014/main" id="{218B2F3B-CC84-D3B1-24ED-3AAC714DD209}"/>
                </a:ext>
              </a:extLst>
            </p:cNvPr>
            <p:cNvSpPr txBox="1"/>
            <p:nvPr/>
          </p:nvSpPr>
          <p:spPr>
            <a:xfrm>
              <a:off x="2769870" y="4819057"/>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Correlation</a:t>
              </a:r>
            </a:p>
          </p:txBody>
        </p:sp>
        <p:cxnSp>
          <p:nvCxnSpPr>
            <p:cNvPr id="57" name="Straight Arrow Connector 56">
              <a:extLst>
                <a:ext uri="{FF2B5EF4-FFF2-40B4-BE49-F238E27FC236}">
                  <a16:creationId xmlns:a16="http://schemas.microsoft.com/office/drawing/2014/main" id="{F13FB752-AE42-4150-98ED-FD351918599D}"/>
                </a:ext>
              </a:extLst>
            </p:cNvPr>
            <p:cNvCxnSpPr>
              <a:cxnSpLocks/>
              <a:endCxn id="55" idx="0"/>
            </p:cNvCxnSpPr>
            <p:nvPr/>
          </p:nvCxnSpPr>
          <p:spPr>
            <a:xfrm flipH="1">
              <a:off x="1636186" y="4158911"/>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4AEF3694-8D8B-ECA9-20CB-E2FB7FA2C57C}"/>
                </a:ext>
              </a:extLst>
            </p:cNvPr>
            <p:cNvCxnSpPr>
              <a:cxnSpLocks/>
              <a:endCxn id="56" idx="0"/>
            </p:cNvCxnSpPr>
            <p:nvPr/>
          </p:nvCxnSpPr>
          <p:spPr>
            <a:xfrm>
              <a:off x="3148687" y="4212224"/>
              <a:ext cx="483513" cy="60683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C3FCED9B-81AD-47CC-D4AE-414636743107}"/>
                </a:ext>
              </a:extLst>
            </p:cNvPr>
            <p:cNvSpPr txBox="1"/>
            <p:nvPr/>
          </p:nvSpPr>
          <p:spPr>
            <a:xfrm>
              <a:off x="902678" y="4384835"/>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66" name="TextBox 65">
              <a:extLst>
                <a:ext uri="{FF2B5EF4-FFF2-40B4-BE49-F238E27FC236}">
                  <a16:creationId xmlns:a16="http://schemas.microsoft.com/office/drawing/2014/main" id="{FD7B323D-8610-3040-A845-1934D0CD3593}"/>
                </a:ext>
              </a:extLst>
            </p:cNvPr>
            <p:cNvSpPr txBox="1"/>
            <p:nvPr/>
          </p:nvSpPr>
          <p:spPr>
            <a:xfrm>
              <a:off x="2498516" y="4424663"/>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grpSp>
      <p:grpSp>
        <p:nvGrpSpPr>
          <p:cNvPr id="10" name="Group 9">
            <a:extLst>
              <a:ext uri="{FF2B5EF4-FFF2-40B4-BE49-F238E27FC236}">
                <a16:creationId xmlns:a16="http://schemas.microsoft.com/office/drawing/2014/main" id="{DFB1DC9B-BE20-2D95-5A3F-C0B8C1FACA68}"/>
              </a:ext>
            </a:extLst>
          </p:cNvPr>
          <p:cNvGrpSpPr/>
          <p:nvPr/>
        </p:nvGrpSpPr>
        <p:grpSpPr>
          <a:xfrm>
            <a:off x="1291540" y="4362120"/>
            <a:ext cx="5313803" cy="2024642"/>
            <a:chOff x="1291540" y="4362120"/>
            <a:chExt cx="5313803" cy="2024642"/>
          </a:xfrm>
        </p:grpSpPr>
        <p:sp>
          <p:nvSpPr>
            <p:cNvPr id="39" name="TextBox 38">
              <a:extLst>
                <a:ext uri="{FF2B5EF4-FFF2-40B4-BE49-F238E27FC236}">
                  <a16:creationId xmlns:a16="http://schemas.microsoft.com/office/drawing/2014/main" id="{89C99BB2-0F72-4950-B193-79776D7FF037}"/>
                </a:ext>
              </a:extLst>
            </p:cNvPr>
            <p:cNvSpPr txBox="1"/>
            <p:nvPr/>
          </p:nvSpPr>
          <p:spPr>
            <a:xfrm>
              <a:off x="1291540" y="6046243"/>
              <a:ext cx="200775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Paired samples T-test</a:t>
              </a:r>
              <a:endParaRPr lang="en-US" sz="1400" b="1" dirty="0">
                <a:solidFill>
                  <a:schemeClr val="bg1"/>
                </a:solidFill>
                <a:latin typeface="Avenir Book" panose="02000503020000020003" pitchFamily="2" charset="0"/>
              </a:endParaRPr>
            </a:p>
          </p:txBody>
        </p:sp>
        <p:sp>
          <p:nvSpPr>
            <p:cNvPr id="40" name="TextBox 39">
              <a:extLst>
                <a:ext uri="{FF2B5EF4-FFF2-40B4-BE49-F238E27FC236}">
                  <a16:creationId xmlns:a16="http://schemas.microsoft.com/office/drawing/2014/main" id="{309A7EEB-FD17-F4F3-AD44-1914BFBF967D}"/>
                </a:ext>
              </a:extLst>
            </p:cNvPr>
            <p:cNvSpPr txBox="1"/>
            <p:nvPr/>
          </p:nvSpPr>
          <p:spPr>
            <a:xfrm>
              <a:off x="3992546" y="6043255"/>
              <a:ext cx="261279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Independent Samples T-test</a:t>
              </a:r>
              <a:endParaRPr lang="en-US" sz="1400" b="1" dirty="0">
                <a:solidFill>
                  <a:schemeClr val="bg1"/>
                </a:solidFill>
                <a:latin typeface="Avenir Book" panose="02000503020000020003" pitchFamily="2" charset="0"/>
              </a:endParaRPr>
            </a:p>
          </p:txBody>
        </p:sp>
        <p:sp>
          <p:nvSpPr>
            <p:cNvPr id="75" name="TextBox 74">
              <a:extLst>
                <a:ext uri="{FF2B5EF4-FFF2-40B4-BE49-F238E27FC236}">
                  <a16:creationId xmlns:a16="http://schemas.microsoft.com/office/drawing/2014/main" id="{E4B605AF-98B1-0574-EA4E-59C9D674C337}"/>
                </a:ext>
              </a:extLst>
            </p:cNvPr>
            <p:cNvSpPr txBox="1"/>
            <p:nvPr/>
          </p:nvSpPr>
          <p:spPr>
            <a:xfrm>
              <a:off x="3030399" y="5333191"/>
              <a:ext cx="2767136" cy="340519"/>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Are the groups related?</a:t>
              </a:r>
              <a:endParaRPr lang="en-US" sz="1400" b="1" dirty="0">
                <a:solidFill>
                  <a:schemeClr val="bg1"/>
                </a:solidFill>
                <a:latin typeface="Avenir Book" panose="02000503020000020003" pitchFamily="2" charset="0"/>
              </a:endParaRPr>
            </a:p>
          </p:txBody>
        </p:sp>
        <p:cxnSp>
          <p:nvCxnSpPr>
            <p:cNvPr id="76" name="Straight Arrow Connector 75">
              <a:extLst>
                <a:ext uri="{FF2B5EF4-FFF2-40B4-BE49-F238E27FC236}">
                  <a16:creationId xmlns:a16="http://schemas.microsoft.com/office/drawing/2014/main" id="{1F283207-9DBB-4DE8-D2F1-54957AF05D1B}"/>
                </a:ext>
              </a:extLst>
            </p:cNvPr>
            <p:cNvCxnSpPr>
              <a:cxnSpLocks/>
              <a:stCxn id="45" idx="2"/>
            </p:cNvCxnSpPr>
            <p:nvPr/>
          </p:nvCxnSpPr>
          <p:spPr>
            <a:xfrm flipH="1">
              <a:off x="5144701" y="4362120"/>
              <a:ext cx="664280" cy="93748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6EEC3B51-3047-9532-7E92-44A6D3E6C05A}"/>
                </a:ext>
              </a:extLst>
            </p:cNvPr>
            <p:cNvCxnSpPr>
              <a:cxnSpLocks/>
              <a:endCxn id="39" idx="0"/>
            </p:cNvCxnSpPr>
            <p:nvPr/>
          </p:nvCxnSpPr>
          <p:spPr>
            <a:xfrm flipH="1">
              <a:off x="2295419" y="5599492"/>
              <a:ext cx="1256218" cy="446751"/>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076EEFE-1D34-4E6B-7920-312705EC99F8}"/>
                </a:ext>
              </a:extLst>
            </p:cNvPr>
            <p:cNvCxnSpPr>
              <a:cxnSpLocks/>
              <a:endCxn id="40" idx="0"/>
            </p:cNvCxnSpPr>
            <p:nvPr/>
          </p:nvCxnSpPr>
          <p:spPr>
            <a:xfrm>
              <a:off x="4605695" y="5599492"/>
              <a:ext cx="693250" cy="44376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8AD813A3-C8C8-FDCB-4518-D644566E9C24}"/>
                </a:ext>
              </a:extLst>
            </p:cNvPr>
            <p:cNvSpPr txBox="1"/>
            <p:nvPr/>
          </p:nvSpPr>
          <p:spPr>
            <a:xfrm>
              <a:off x="1931858" y="5636302"/>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88" name="TextBox 87">
              <a:extLst>
                <a:ext uri="{FF2B5EF4-FFF2-40B4-BE49-F238E27FC236}">
                  <a16:creationId xmlns:a16="http://schemas.microsoft.com/office/drawing/2014/main" id="{BDE03BA4-BC6E-3A2D-EA23-E331BDE49E94}"/>
                </a:ext>
              </a:extLst>
            </p:cNvPr>
            <p:cNvSpPr txBox="1"/>
            <p:nvPr/>
          </p:nvSpPr>
          <p:spPr>
            <a:xfrm>
              <a:off x="4264256" y="5727677"/>
              <a:ext cx="522906"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90" name="TextBox 89">
              <a:extLst>
                <a:ext uri="{FF2B5EF4-FFF2-40B4-BE49-F238E27FC236}">
                  <a16:creationId xmlns:a16="http://schemas.microsoft.com/office/drawing/2014/main" id="{F57B6F13-33A0-473C-EE0C-6995A6DBDA55}"/>
                </a:ext>
              </a:extLst>
            </p:cNvPr>
            <p:cNvSpPr txBox="1"/>
            <p:nvPr/>
          </p:nvSpPr>
          <p:spPr>
            <a:xfrm>
              <a:off x="4722992" y="4564442"/>
              <a:ext cx="1205783"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14" name="Group 13">
            <a:extLst>
              <a:ext uri="{FF2B5EF4-FFF2-40B4-BE49-F238E27FC236}">
                <a16:creationId xmlns:a16="http://schemas.microsoft.com/office/drawing/2014/main" id="{05AE3B8C-C538-D20D-B66A-E5778FF05780}"/>
              </a:ext>
            </a:extLst>
          </p:cNvPr>
          <p:cNvGrpSpPr/>
          <p:nvPr/>
        </p:nvGrpSpPr>
        <p:grpSpPr>
          <a:xfrm>
            <a:off x="6113193" y="4706216"/>
            <a:ext cx="1724660" cy="1012693"/>
            <a:chOff x="6113193" y="4706216"/>
            <a:chExt cx="1724660" cy="1012693"/>
          </a:xfrm>
        </p:grpSpPr>
        <p:sp>
          <p:nvSpPr>
            <p:cNvPr id="94" name="TextBox 93">
              <a:extLst>
                <a:ext uri="{FF2B5EF4-FFF2-40B4-BE49-F238E27FC236}">
                  <a16:creationId xmlns:a16="http://schemas.microsoft.com/office/drawing/2014/main" id="{931CECB9-750E-3D27-66B1-5DE7C86AFCD9}"/>
                </a:ext>
              </a:extLst>
            </p:cNvPr>
            <p:cNvSpPr txBox="1"/>
            <p:nvPr/>
          </p:nvSpPr>
          <p:spPr>
            <a:xfrm>
              <a:off x="6113193" y="5378390"/>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ANCOVA</a:t>
              </a:r>
              <a:endParaRPr lang="en-US" sz="1400" b="1" dirty="0">
                <a:solidFill>
                  <a:schemeClr val="bg1"/>
                </a:solidFill>
                <a:latin typeface="Avenir Book" panose="02000503020000020003" pitchFamily="2" charset="0"/>
              </a:endParaRPr>
            </a:p>
          </p:txBody>
        </p:sp>
        <p:cxnSp>
          <p:nvCxnSpPr>
            <p:cNvPr id="95" name="Straight Arrow Connector 94">
              <a:extLst>
                <a:ext uri="{FF2B5EF4-FFF2-40B4-BE49-F238E27FC236}">
                  <a16:creationId xmlns:a16="http://schemas.microsoft.com/office/drawing/2014/main" id="{40D5BD30-7297-E9B9-FA72-6EBB584328C1}"/>
                </a:ext>
              </a:extLst>
            </p:cNvPr>
            <p:cNvCxnSpPr>
              <a:cxnSpLocks/>
              <a:endCxn id="94" idx="0"/>
            </p:cNvCxnSpPr>
            <p:nvPr/>
          </p:nvCxnSpPr>
          <p:spPr>
            <a:xfrm flipH="1">
              <a:off x="6975523" y="4706216"/>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4586A34-8514-E13B-A6A4-A30F41799119}"/>
                </a:ext>
              </a:extLst>
            </p:cNvPr>
            <p:cNvSpPr txBox="1"/>
            <p:nvPr/>
          </p:nvSpPr>
          <p:spPr>
            <a:xfrm>
              <a:off x="6242015" y="4932140"/>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grpSp>
      <p:grpSp>
        <p:nvGrpSpPr>
          <p:cNvPr id="15" name="Group 14">
            <a:extLst>
              <a:ext uri="{FF2B5EF4-FFF2-40B4-BE49-F238E27FC236}">
                <a16:creationId xmlns:a16="http://schemas.microsoft.com/office/drawing/2014/main" id="{CD033F95-C9AB-A546-04DC-A97B9CDAB578}"/>
              </a:ext>
            </a:extLst>
          </p:cNvPr>
          <p:cNvGrpSpPr/>
          <p:nvPr/>
        </p:nvGrpSpPr>
        <p:grpSpPr>
          <a:xfrm>
            <a:off x="7901557" y="4615784"/>
            <a:ext cx="3978046" cy="1622647"/>
            <a:chOff x="7901557" y="4615784"/>
            <a:chExt cx="3978046" cy="1622647"/>
          </a:xfrm>
        </p:grpSpPr>
        <p:sp>
          <p:nvSpPr>
            <p:cNvPr id="92" name="TextBox 91">
              <a:extLst>
                <a:ext uri="{FF2B5EF4-FFF2-40B4-BE49-F238E27FC236}">
                  <a16:creationId xmlns:a16="http://schemas.microsoft.com/office/drawing/2014/main" id="{EF0E828C-8C93-09C1-0EA5-CECC3189B57C}"/>
                </a:ext>
              </a:extLst>
            </p:cNvPr>
            <p:cNvSpPr txBox="1"/>
            <p:nvPr/>
          </p:nvSpPr>
          <p:spPr>
            <a:xfrm>
              <a:off x="9351149" y="5056790"/>
              <a:ext cx="2528454"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Dependent variables? </a:t>
              </a:r>
              <a:endParaRPr lang="en-US" sz="1400" b="1" dirty="0">
                <a:solidFill>
                  <a:schemeClr val="bg1"/>
                </a:solidFill>
                <a:latin typeface="Avenir Book" panose="02000503020000020003" pitchFamily="2" charset="0"/>
              </a:endParaRPr>
            </a:p>
          </p:txBody>
        </p:sp>
        <p:cxnSp>
          <p:nvCxnSpPr>
            <p:cNvPr id="97" name="Straight Arrow Connector 96">
              <a:extLst>
                <a:ext uri="{FF2B5EF4-FFF2-40B4-BE49-F238E27FC236}">
                  <a16:creationId xmlns:a16="http://schemas.microsoft.com/office/drawing/2014/main" id="{D7B54594-45B7-83B8-C4D4-05B6E656B6BF}"/>
                </a:ext>
              </a:extLst>
            </p:cNvPr>
            <p:cNvCxnSpPr>
              <a:cxnSpLocks/>
            </p:cNvCxnSpPr>
            <p:nvPr/>
          </p:nvCxnSpPr>
          <p:spPr>
            <a:xfrm>
              <a:off x="9279358" y="4615784"/>
              <a:ext cx="1447821" cy="420537"/>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0AE1E06C-40BA-7222-9B64-A947BA512022}"/>
                </a:ext>
              </a:extLst>
            </p:cNvPr>
            <p:cNvSpPr txBox="1"/>
            <p:nvPr/>
          </p:nvSpPr>
          <p:spPr>
            <a:xfrm>
              <a:off x="9100368" y="4808217"/>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100" name="TextBox 99">
              <a:extLst>
                <a:ext uri="{FF2B5EF4-FFF2-40B4-BE49-F238E27FC236}">
                  <a16:creationId xmlns:a16="http://schemas.microsoft.com/office/drawing/2014/main" id="{AE31FA5D-6117-3814-3DD3-52178036B4DD}"/>
                </a:ext>
              </a:extLst>
            </p:cNvPr>
            <p:cNvSpPr txBox="1"/>
            <p:nvPr/>
          </p:nvSpPr>
          <p:spPr>
            <a:xfrm>
              <a:off x="7901557"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ANOVA</a:t>
              </a:r>
              <a:endParaRPr lang="en-US" sz="1400" b="1" dirty="0">
                <a:solidFill>
                  <a:schemeClr val="bg1"/>
                </a:solidFill>
                <a:latin typeface="Avenir Book" panose="02000503020000020003" pitchFamily="2" charset="0"/>
              </a:endParaRPr>
            </a:p>
          </p:txBody>
        </p:sp>
        <p:sp>
          <p:nvSpPr>
            <p:cNvPr id="101" name="TextBox 100">
              <a:extLst>
                <a:ext uri="{FF2B5EF4-FFF2-40B4-BE49-F238E27FC236}">
                  <a16:creationId xmlns:a16="http://schemas.microsoft.com/office/drawing/2014/main" id="{402B71B8-C33F-F691-B6CD-317EEA97BA5A}"/>
                </a:ext>
              </a:extLst>
            </p:cNvPr>
            <p:cNvSpPr txBox="1"/>
            <p:nvPr/>
          </p:nvSpPr>
          <p:spPr>
            <a:xfrm>
              <a:off x="10154943"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MANOVA</a:t>
              </a:r>
              <a:endParaRPr lang="en-US" sz="1400" b="1" dirty="0">
                <a:solidFill>
                  <a:schemeClr val="bg1"/>
                </a:solidFill>
                <a:latin typeface="Avenir Book" panose="02000503020000020003" pitchFamily="2" charset="0"/>
              </a:endParaRPr>
            </a:p>
          </p:txBody>
        </p:sp>
        <p:cxnSp>
          <p:nvCxnSpPr>
            <p:cNvPr id="102" name="Straight Arrow Connector 101">
              <a:extLst>
                <a:ext uri="{FF2B5EF4-FFF2-40B4-BE49-F238E27FC236}">
                  <a16:creationId xmlns:a16="http://schemas.microsoft.com/office/drawing/2014/main" id="{E6084E86-6603-D5E0-7E82-04ECD9165357}"/>
                </a:ext>
              </a:extLst>
            </p:cNvPr>
            <p:cNvCxnSpPr>
              <a:cxnSpLocks/>
            </p:cNvCxnSpPr>
            <p:nvPr/>
          </p:nvCxnSpPr>
          <p:spPr>
            <a:xfrm flipH="1">
              <a:off x="8756110" y="5563970"/>
              <a:ext cx="1140471" cy="333942"/>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041C099A-015B-CCD2-5582-E62910D830BD}"/>
                </a:ext>
              </a:extLst>
            </p:cNvPr>
            <p:cNvSpPr txBox="1"/>
            <p:nvPr/>
          </p:nvSpPr>
          <p:spPr>
            <a:xfrm>
              <a:off x="8756202" y="5542905"/>
              <a:ext cx="669297" cy="261610"/>
            </a:xfrm>
            <a:prstGeom prst="rect">
              <a:avLst/>
            </a:prstGeom>
            <a:noFill/>
          </p:spPr>
          <p:txBody>
            <a:bodyPr wrap="square" rtlCol="0">
              <a:spAutoFit/>
            </a:bodyPr>
            <a:lstStyle/>
            <a:p>
              <a:pPr algn="ctr"/>
              <a:r>
                <a:rPr lang="en-US" sz="1100">
                  <a:latin typeface="Avenir Book" panose="02000503020000020003" pitchFamily="2" charset="0"/>
                </a:rPr>
                <a:t>1</a:t>
              </a:r>
              <a:endParaRPr lang="en-US" sz="1100" dirty="0">
                <a:latin typeface="Avenir Book" panose="02000503020000020003" pitchFamily="2" charset="0"/>
              </a:endParaRPr>
            </a:p>
          </p:txBody>
        </p:sp>
        <p:cxnSp>
          <p:nvCxnSpPr>
            <p:cNvPr id="105" name="Straight Arrow Connector 104">
              <a:extLst>
                <a:ext uri="{FF2B5EF4-FFF2-40B4-BE49-F238E27FC236}">
                  <a16:creationId xmlns:a16="http://schemas.microsoft.com/office/drawing/2014/main" id="{A8DD918A-9928-A074-D949-FB1B2C88F456}"/>
                </a:ext>
              </a:extLst>
            </p:cNvPr>
            <p:cNvCxnSpPr>
              <a:cxnSpLocks/>
              <a:endCxn id="101" idx="0"/>
            </p:cNvCxnSpPr>
            <p:nvPr/>
          </p:nvCxnSpPr>
          <p:spPr>
            <a:xfrm>
              <a:off x="10835229" y="5599492"/>
              <a:ext cx="182044" cy="29842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9CFD6322-08C1-8B6C-460C-7B5CDC3F6D73}"/>
                </a:ext>
              </a:extLst>
            </p:cNvPr>
            <p:cNvSpPr txBox="1"/>
            <p:nvPr/>
          </p:nvSpPr>
          <p:spPr>
            <a:xfrm>
              <a:off x="10485987" y="5656141"/>
              <a:ext cx="367281"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12" name="Group 11">
            <a:extLst>
              <a:ext uri="{FF2B5EF4-FFF2-40B4-BE49-F238E27FC236}">
                <a16:creationId xmlns:a16="http://schemas.microsoft.com/office/drawing/2014/main" id="{06ABBF19-21D3-D494-4E42-0F94712AAC48}"/>
              </a:ext>
            </a:extLst>
          </p:cNvPr>
          <p:cNvGrpSpPr/>
          <p:nvPr/>
        </p:nvGrpSpPr>
        <p:grpSpPr>
          <a:xfrm>
            <a:off x="6131492" y="4195994"/>
            <a:ext cx="3504367" cy="609006"/>
            <a:chOff x="6131492" y="4195994"/>
            <a:chExt cx="3504367" cy="609006"/>
          </a:xfrm>
        </p:grpSpPr>
        <p:sp>
          <p:nvSpPr>
            <p:cNvPr id="91" name="TextBox 90">
              <a:extLst>
                <a:ext uri="{FF2B5EF4-FFF2-40B4-BE49-F238E27FC236}">
                  <a16:creationId xmlns:a16="http://schemas.microsoft.com/office/drawing/2014/main" id="{2F688319-DB96-19E2-13FC-8CB7AF556A48}"/>
                </a:ext>
              </a:extLst>
            </p:cNvPr>
            <p:cNvSpPr txBox="1"/>
            <p:nvPr/>
          </p:nvSpPr>
          <p:spPr>
            <a:xfrm>
              <a:off x="7107405" y="4226118"/>
              <a:ext cx="2528454" cy="578882"/>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want to control for covariates?</a:t>
              </a:r>
            </a:p>
          </p:txBody>
        </p:sp>
        <p:cxnSp>
          <p:nvCxnSpPr>
            <p:cNvPr id="110" name="Straight Arrow Connector 109">
              <a:extLst>
                <a:ext uri="{FF2B5EF4-FFF2-40B4-BE49-F238E27FC236}">
                  <a16:creationId xmlns:a16="http://schemas.microsoft.com/office/drawing/2014/main" id="{56C3E4D0-CC56-ECFB-907B-2018BB44BA0B}"/>
                </a:ext>
              </a:extLst>
            </p:cNvPr>
            <p:cNvCxnSpPr>
              <a:cxnSpLocks/>
              <a:endCxn id="91" idx="1"/>
            </p:cNvCxnSpPr>
            <p:nvPr/>
          </p:nvCxnSpPr>
          <p:spPr>
            <a:xfrm>
              <a:off x="6503456" y="4195994"/>
              <a:ext cx="603949" cy="31956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DDB0035-783D-6666-889F-555A37576347}"/>
                </a:ext>
              </a:extLst>
            </p:cNvPr>
            <p:cNvSpPr txBox="1"/>
            <p:nvPr/>
          </p:nvSpPr>
          <p:spPr>
            <a:xfrm>
              <a:off x="6131492" y="4402901"/>
              <a:ext cx="1205783"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5" name="Group 4">
            <a:extLst>
              <a:ext uri="{FF2B5EF4-FFF2-40B4-BE49-F238E27FC236}">
                <a16:creationId xmlns:a16="http://schemas.microsoft.com/office/drawing/2014/main" id="{35DA7615-485C-5A7B-9470-DBD9213C2B1B}"/>
              </a:ext>
            </a:extLst>
          </p:cNvPr>
          <p:cNvGrpSpPr/>
          <p:nvPr/>
        </p:nvGrpSpPr>
        <p:grpSpPr>
          <a:xfrm>
            <a:off x="1009650" y="814745"/>
            <a:ext cx="3484880" cy="1561742"/>
            <a:chOff x="1009650" y="814745"/>
            <a:chExt cx="3484880" cy="1561742"/>
          </a:xfrm>
        </p:grpSpPr>
        <p:sp>
          <p:nvSpPr>
            <p:cNvPr id="37" name="TextBox 36">
              <a:extLst>
                <a:ext uri="{FF2B5EF4-FFF2-40B4-BE49-F238E27FC236}">
                  <a16:creationId xmlns:a16="http://schemas.microsoft.com/office/drawing/2014/main" id="{28EBED56-0CB1-D668-1EFE-C7A7C77D3FF5}"/>
                </a:ext>
              </a:extLst>
            </p:cNvPr>
            <p:cNvSpPr txBox="1"/>
            <p:nvPr/>
          </p:nvSpPr>
          <p:spPr>
            <a:xfrm>
              <a:off x="1009650" y="1661398"/>
              <a:ext cx="3484880" cy="715089"/>
            </a:xfrm>
            <a:prstGeom prst="roundRect">
              <a:avLst/>
            </a:prstGeom>
            <a:solidFill>
              <a:schemeClr val="accent2">
                <a:lumMod val="75000"/>
              </a:schemeClr>
            </a:solidFill>
          </p:spPr>
          <p:txBody>
            <a:bodyPr wrap="square" rtlCol="0">
              <a:spAutoFit/>
            </a:bodyPr>
            <a:lstStyle/>
            <a:p>
              <a:pPr algn="ctr"/>
              <a:r>
                <a:rPr lang="en-US" b="1" dirty="0">
                  <a:solidFill>
                    <a:schemeClr val="bg1"/>
                  </a:solidFill>
                  <a:latin typeface="Avenir Book" panose="02000503020000020003" pitchFamily="2" charset="0"/>
                </a:rPr>
                <a:t>How many variables am I comparing?</a:t>
              </a:r>
            </a:p>
          </p:txBody>
        </p:sp>
        <p:cxnSp>
          <p:nvCxnSpPr>
            <p:cNvPr id="67" name="Straight Arrow Connector 66">
              <a:extLst>
                <a:ext uri="{FF2B5EF4-FFF2-40B4-BE49-F238E27FC236}">
                  <a16:creationId xmlns:a16="http://schemas.microsoft.com/office/drawing/2014/main" id="{559E1B4E-FDD8-CBE3-A592-2A320F79488B}"/>
                </a:ext>
              </a:extLst>
            </p:cNvPr>
            <p:cNvCxnSpPr>
              <a:cxnSpLocks/>
              <a:stCxn id="9" idx="1"/>
              <a:endCxn id="37" idx="0"/>
            </p:cNvCxnSpPr>
            <p:nvPr/>
          </p:nvCxnSpPr>
          <p:spPr>
            <a:xfrm flipH="1">
              <a:off x="2752090" y="814745"/>
              <a:ext cx="1504950" cy="84665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93AEA1A-88F6-7D1C-54C9-60445AFA027F}"/>
                </a:ext>
              </a:extLst>
            </p:cNvPr>
            <p:cNvSpPr txBox="1"/>
            <p:nvPr/>
          </p:nvSpPr>
          <p:spPr>
            <a:xfrm>
              <a:off x="1949256" y="908132"/>
              <a:ext cx="1409360" cy="369332"/>
            </a:xfrm>
            <a:prstGeom prst="rect">
              <a:avLst/>
            </a:prstGeom>
            <a:noFill/>
          </p:spPr>
          <p:txBody>
            <a:bodyPr wrap="none" rtlCol="0">
              <a:spAutoFit/>
            </a:bodyPr>
            <a:lstStyle/>
            <a:p>
              <a:r>
                <a:rPr lang="en-US" b="1" dirty="0">
                  <a:latin typeface="Avenir Book" panose="02000503020000020003" pitchFamily="2" charset="0"/>
                </a:rPr>
                <a:t>Continuous</a:t>
              </a:r>
            </a:p>
          </p:txBody>
        </p:sp>
      </p:grpSp>
    </p:spTree>
    <p:extLst>
      <p:ext uri="{BB962C8B-B14F-4D97-AF65-F5344CB8AC3E}">
        <p14:creationId xmlns:p14="http://schemas.microsoft.com/office/powerpoint/2010/main" val="411980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9"/>
                                        </p:tgtEl>
                                        <p:attrNameLst>
                                          <p:attrName>style.opacity</p:attrName>
                                        </p:attrNameLst>
                                      </p:cBhvr>
                                      <p:to>
                                        <p:strVal val="0.5"/>
                                      </p:to>
                                    </p:set>
                                    <p:animEffect filter="image" prLst="opacity: 0.5">
                                      <p:cBhvr rctx="IE">
                                        <p:cTn id="10" dur="indefinite"/>
                                        <p:tgtEl>
                                          <p:spTgt spid="9"/>
                                        </p:tgtEl>
                                      </p:cBhvr>
                                    </p:animEffect>
                                  </p:childTnLst>
                                </p:cTn>
                              </p:par>
                              <p:par>
                                <p:cTn id="11" presetID="9" presetClass="emph" presetSubtype="0" nodeType="withEffect">
                                  <p:stCondLst>
                                    <p:cond delay="0"/>
                                  </p:stCondLst>
                                  <p:childTnLst>
                                    <p:set>
                                      <p:cBhvr>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par>
                                <p:cTn id="14" presetID="9" presetClass="emph" presetSubtype="0" nodeType="withEffect">
                                  <p:stCondLst>
                                    <p:cond delay="0"/>
                                  </p:stCondLst>
                                  <p:childTnLst>
                                    <p:set>
                                      <p:cBhvr>
                                        <p:cTn id="15" dur="indefinite"/>
                                        <p:tgtEl>
                                          <p:spTgt spid="6"/>
                                        </p:tgtEl>
                                        <p:attrNameLst>
                                          <p:attrName>style.opacity</p:attrName>
                                        </p:attrNameLst>
                                      </p:cBhvr>
                                      <p:to>
                                        <p:strVal val="0.5"/>
                                      </p:to>
                                    </p:set>
                                    <p:animEffect filter="image" prLst="opacity: 0.5">
                                      <p:cBhvr rctx="IE">
                                        <p:cTn id="16" dur="indefinite"/>
                                        <p:tgtEl>
                                          <p:spTgt spid="6"/>
                                        </p:tgtEl>
                                      </p:cBhvr>
                                    </p:animEffect>
                                  </p:childTnLst>
                                </p:cTn>
                              </p:par>
                              <p:par>
                                <p:cTn id="17" presetID="9" presetClass="emph" presetSubtype="0" nodeType="withEffect">
                                  <p:stCondLst>
                                    <p:cond delay="0"/>
                                  </p:stCondLst>
                                  <p:childTnLst>
                                    <p:set>
                                      <p:cBhvr>
                                        <p:cTn id="18" dur="indefinite"/>
                                        <p:tgtEl>
                                          <p:spTgt spid="4"/>
                                        </p:tgtEl>
                                        <p:attrNameLst>
                                          <p:attrName>style.opacity</p:attrName>
                                        </p:attrNameLst>
                                      </p:cBhvr>
                                      <p:to>
                                        <p:strVal val="0.5"/>
                                      </p:to>
                                    </p:set>
                                    <p:animEffect filter="image" prLst="opacity: 0.5">
                                      <p:cBhvr rctx="IE">
                                        <p:cTn id="19" dur="indefinite"/>
                                        <p:tgtEl>
                                          <p:spTgt spid="4"/>
                                        </p:tgtEl>
                                      </p:cBhvr>
                                    </p:animEffect>
                                  </p:childTnLst>
                                </p:cTn>
                              </p:par>
                              <p:par>
                                <p:cTn id="20" presetID="9" presetClass="emph" presetSubtype="0" nodeType="withEffect">
                                  <p:stCondLst>
                                    <p:cond delay="0"/>
                                  </p:stCondLst>
                                  <p:childTnLst>
                                    <p:set>
                                      <p:cBhvr>
                                        <p:cTn id="21" dur="indefinite"/>
                                        <p:tgtEl>
                                          <p:spTgt spid="7"/>
                                        </p:tgtEl>
                                        <p:attrNameLst>
                                          <p:attrName>style.opacity</p:attrName>
                                        </p:attrNameLst>
                                      </p:cBhvr>
                                      <p:to>
                                        <p:strVal val="0.5"/>
                                      </p:to>
                                    </p:set>
                                    <p:animEffect filter="image" prLst="opacity: 0.5">
                                      <p:cBhvr rctx="IE">
                                        <p:cTn id="22" dur="indefinite"/>
                                        <p:tgtEl>
                                          <p:spTgt spid="7"/>
                                        </p:tgtEl>
                                      </p:cBhvr>
                                    </p:animEffect>
                                  </p:childTnLst>
                                </p:cTn>
                              </p:par>
                              <p:par>
                                <p:cTn id="23" presetID="9" presetClass="emph" presetSubtype="0" nodeType="withEffect">
                                  <p:stCondLst>
                                    <p:cond delay="0"/>
                                  </p:stCondLst>
                                  <p:childTnLst>
                                    <p:set>
                                      <p:cBhvr>
                                        <p:cTn id="24" dur="indefinite"/>
                                        <p:tgtEl>
                                          <p:spTgt spid="8"/>
                                        </p:tgtEl>
                                        <p:attrNameLst>
                                          <p:attrName>style.opacity</p:attrName>
                                        </p:attrNameLst>
                                      </p:cBhvr>
                                      <p:to>
                                        <p:strVal val="0.5"/>
                                      </p:to>
                                    </p:set>
                                    <p:animEffect filter="image" prLst="opacity: 0.5">
                                      <p:cBhvr rctx="IE">
                                        <p:cTn id="25" dur="indefinite"/>
                                        <p:tgtEl>
                                          <p:spTgt spid="8"/>
                                        </p:tgtEl>
                                      </p:cBhvr>
                                    </p:animEffect>
                                  </p:childTnLst>
                                </p:cTn>
                              </p:par>
                              <p:par>
                                <p:cTn id="26" presetID="9" presetClass="emph" presetSubtype="0" nodeType="withEffect">
                                  <p:stCondLst>
                                    <p:cond delay="0"/>
                                  </p:stCondLst>
                                  <p:childTnLst>
                                    <p:set>
                                      <p:cBhvr>
                                        <p:cTn id="27" dur="indefinite"/>
                                        <p:tgtEl>
                                          <p:spTgt spid="10"/>
                                        </p:tgtEl>
                                        <p:attrNameLst>
                                          <p:attrName>style.opacity</p:attrName>
                                        </p:attrNameLst>
                                      </p:cBhvr>
                                      <p:to>
                                        <p:strVal val="0.5"/>
                                      </p:to>
                                    </p:set>
                                    <p:animEffect filter="image" prLst="opacity: 0.5">
                                      <p:cBhvr rctx="IE">
                                        <p:cTn id="28"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E1B0-EF78-34AA-B55D-BAD962ECC605}"/>
              </a:ext>
            </a:extLst>
          </p:cNvPr>
          <p:cNvSpPr>
            <a:spLocks noGrp="1"/>
          </p:cNvSpPr>
          <p:nvPr>
            <p:ph type="title"/>
          </p:nvPr>
        </p:nvSpPr>
        <p:spPr/>
        <p:txBody>
          <a:bodyPr/>
          <a:lstStyle/>
          <a:p>
            <a:r>
              <a:rPr lang="en-US" dirty="0"/>
              <a:t>ANOVA, ANCOVA  &amp; MANOVA</a:t>
            </a:r>
          </a:p>
        </p:txBody>
      </p:sp>
      <p:sp>
        <p:nvSpPr>
          <p:cNvPr id="3" name="Content Placeholder 2">
            <a:extLst>
              <a:ext uri="{FF2B5EF4-FFF2-40B4-BE49-F238E27FC236}">
                <a16:creationId xmlns:a16="http://schemas.microsoft.com/office/drawing/2014/main" id="{7E72725F-1795-90E8-4825-4D2BCC8BB042}"/>
              </a:ext>
            </a:extLst>
          </p:cNvPr>
          <p:cNvSpPr>
            <a:spLocks noGrp="1"/>
          </p:cNvSpPr>
          <p:nvPr>
            <p:ph idx="1"/>
          </p:nvPr>
        </p:nvSpPr>
        <p:spPr>
          <a:xfrm>
            <a:off x="838200" y="1574800"/>
            <a:ext cx="10515600" cy="4918075"/>
          </a:xfrm>
        </p:spPr>
        <p:txBody>
          <a:bodyPr>
            <a:normAutofit fontScale="92500" lnSpcReduction="20000"/>
          </a:bodyPr>
          <a:lstStyle/>
          <a:p>
            <a:r>
              <a:rPr lang="en-US" b="1" dirty="0"/>
              <a:t>ANOVA (analysis of variance)</a:t>
            </a:r>
          </a:p>
          <a:p>
            <a:pPr lvl="1"/>
            <a:r>
              <a:rPr lang="en-US" dirty="0"/>
              <a:t>Used to compare the means of three or more groups to see if there is a significant difference between them. </a:t>
            </a:r>
          </a:p>
          <a:p>
            <a:pPr lvl="2"/>
            <a:r>
              <a:rPr lang="en-US" dirty="0"/>
              <a:t>Example: You want to test if there is a significant difference in preference ratings for three different flavors of Starbursts: Cherry, Lemon, and Strawberry.</a:t>
            </a:r>
          </a:p>
          <a:p>
            <a:r>
              <a:rPr lang="en-US" b="1" dirty="0"/>
              <a:t> ANCOVA</a:t>
            </a:r>
          </a:p>
          <a:p>
            <a:pPr lvl="1"/>
            <a:r>
              <a:rPr lang="en-US" dirty="0"/>
              <a:t>Used to compare the means of three or more groups while controlling for the effect of one or more covariates. </a:t>
            </a:r>
          </a:p>
          <a:p>
            <a:pPr lvl="2"/>
            <a:r>
              <a:rPr lang="en-US" dirty="0"/>
              <a:t>Example: You want to test if there is a significant difference in preference ratings for three different flavors of Starbursts: Cherry, Lemon, and Strawberry, while controlling for age</a:t>
            </a:r>
          </a:p>
          <a:p>
            <a:r>
              <a:rPr lang="en-US" b="1" dirty="0"/>
              <a:t>MANOVA</a:t>
            </a:r>
          </a:p>
          <a:p>
            <a:pPr lvl="1"/>
            <a:r>
              <a:rPr lang="en-US" dirty="0"/>
              <a:t>Used to compare the means of multiple dependent variables across groups</a:t>
            </a:r>
          </a:p>
          <a:p>
            <a:pPr lvl="2"/>
            <a:r>
              <a:rPr lang="en-US" dirty="0"/>
              <a:t>Example: You want to test if there is a significant difference in preference ratings </a:t>
            </a:r>
            <a:r>
              <a:rPr lang="en-US" b="1" dirty="0"/>
              <a:t>AND</a:t>
            </a:r>
            <a:r>
              <a:rPr lang="en-US" dirty="0"/>
              <a:t> purchase likelihood for three different flavors of Starbursts: Cherry, Lemon, and Strawberry.</a:t>
            </a:r>
          </a:p>
          <a:p>
            <a:endParaRPr lang="en-US" dirty="0"/>
          </a:p>
        </p:txBody>
      </p:sp>
    </p:spTree>
    <p:extLst>
      <p:ext uri="{BB962C8B-B14F-4D97-AF65-F5344CB8AC3E}">
        <p14:creationId xmlns:p14="http://schemas.microsoft.com/office/powerpoint/2010/main" val="14077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03686E-05D4-7364-1444-1E6A4B41501D}"/>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text on a black background&#10;&#10;Description automatically generated">
            <a:extLst>
              <a:ext uri="{FF2B5EF4-FFF2-40B4-BE49-F238E27FC236}">
                <a16:creationId xmlns:a16="http://schemas.microsoft.com/office/drawing/2014/main" id="{44BA4520-46EB-3230-4B75-3776C8A9F557}"/>
              </a:ext>
            </a:extLst>
          </p:cNvPr>
          <p:cNvPicPr>
            <a:picLocks noChangeAspect="1"/>
          </p:cNvPicPr>
          <p:nvPr/>
        </p:nvPicPr>
        <p:blipFill>
          <a:blip r:embed="rId3"/>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7A07B2B-D961-DADF-1FB3-ADD8264B4821}"/>
              </a:ext>
            </a:extLst>
          </p:cNvPr>
          <p:cNvSpPr txBox="1"/>
          <p:nvPr/>
        </p:nvSpPr>
        <p:spPr>
          <a:xfrm>
            <a:off x="1038578" y="277405"/>
            <a:ext cx="10114844" cy="769441"/>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algn="ctr"/>
            <a:r>
              <a:rPr lang="en-US" sz="4400" kern="100" dirty="0">
                <a:solidFill>
                  <a:schemeClr val="bg1"/>
                </a:solidFill>
                <a:effectLst/>
                <a:latin typeface="Avenir Book" panose="02000503020000020003" pitchFamily="2" charset="0"/>
                <a:ea typeface="Aptos" panose="020B0004020202020204" pitchFamily="34" charset="0"/>
                <a:cs typeface="Times New Roman" panose="02020603050405020304" pitchFamily="18" charset="0"/>
              </a:rPr>
              <a:t>Independent and dependent variables </a:t>
            </a:r>
            <a:r>
              <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rPr>
              <a:t> </a:t>
            </a:r>
          </a:p>
        </p:txBody>
      </p:sp>
      <p:sp>
        <p:nvSpPr>
          <p:cNvPr id="6" name="TextBox 5">
            <a:extLst>
              <a:ext uri="{FF2B5EF4-FFF2-40B4-BE49-F238E27FC236}">
                <a16:creationId xmlns:a16="http://schemas.microsoft.com/office/drawing/2014/main" id="{0B233020-74D9-68F2-E1E4-283053DCA301}"/>
              </a:ext>
            </a:extLst>
          </p:cNvPr>
          <p:cNvSpPr txBox="1"/>
          <p:nvPr/>
        </p:nvSpPr>
        <p:spPr>
          <a:xfrm>
            <a:off x="874889" y="1520981"/>
            <a:ext cx="10442222" cy="4401205"/>
          </a:xfrm>
          <a:prstGeom prst="rect">
            <a:avLst/>
          </a:prstGeom>
          <a:noFill/>
        </p:spPr>
        <p:txBody>
          <a:bodyPr wrap="square" rtlCol="0">
            <a:spAutoFit/>
          </a:bodyPr>
          <a:lstStyle/>
          <a:p>
            <a:r>
              <a:rPr lang="en-US" sz="2800" b="1" i="1" dirty="0">
                <a:latin typeface="Avenir Book" panose="02000503020000020003" pitchFamily="2" charset="0"/>
              </a:rPr>
              <a:t>Independent variable: </a:t>
            </a:r>
            <a:r>
              <a:rPr lang="en-US" sz="2800" dirty="0">
                <a:latin typeface="Avenir Book" panose="02000503020000020003" pitchFamily="2" charset="0"/>
              </a:rPr>
              <a:t>The variable the researcher manipulated (generally) – variation does not depend on another variable</a:t>
            </a:r>
          </a:p>
          <a:p>
            <a:pPr marL="1371600" lvl="2" indent="-457200">
              <a:buFont typeface="Arial" panose="020B0604020202020204" pitchFamily="34" charset="0"/>
              <a:buChar char="•"/>
            </a:pPr>
            <a:r>
              <a:rPr lang="en-US" sz="2800" dirty="0">
                <a:latin typeface="Avenir Book" panose="02000503020000020003" pitchFamily="2" charset="0"/>
              </a:rPr>
              <a:t>IV </a:t>
            </a:r>
          </a:p>
          <a:p>
            <a:pPr marL="1371600" lvl="2" indent="-457200">
              <a:buFont typeface="Arial" panose="020B0604020202020204" pitchFamily="34" charset="0"/>
              <a:buChar char="•"/>
            </a:pPr>
            <a:r>
              <a:rPr lang="en-US" sz="2800" dirty="0">
                <a:latin typeface="Avenir Book" panose="02000503020000020003" pitchFamily="2" charset="0"/>
              </a:rPr>
              <a:t>Manipulated variable </a:t>
            </a:r>
          </a:p>
          <a:p>
            <a:pPr marL="1371600" lvl="2" indent="-457200">
              <a:buFont typeface="Arial" panose="020B0604020202020204" pitchFamily="34" charset="0"/>
              <a:buChar char="•"/>
            </a:pPr>
            <a:r>
              <a:rPr lang="en-US" sz="2800" dirty="0">
                <a:latin typeface="Avenir Book" panose="02000503020000020003" pitchFamily="2" charset="0"/>
              </a:rPr>
              <a:t>Explanatory variable</a:t>
            </a:r>
          </a:p>
          <a:p>
            <a:endParaRPr lang="en-US" sz="2800" i="1" dirty="0">
              <a:latin typeface="Avenir Book" panose="02000503020000020003" pitchFamily="2" charset="0"/>
            </a:endParaRPr>
          </a:p>
          <a:p>
            <a:r>
              <a:rPr lang="en-US" sz="2800" b="1" i="1" dirty="0">
                <a:latin typeface="Avenir Book" panose="02000503020000020003" pitchFamily="2" charset="0"/>
              </a:rPr>
              <a:t>Dependent variable: </a:t>
            </a:r>
            <a:r>
              <a:rPr lang="en-US" sz="2800" dirty="0">
                <a:latin typeface="Avenir Book" panose="02000503020000020003" pitchFamily="2" charset="0"/>
              </a:rPr>
              <a:t>The result or outcome variable</a:t>
            </a:r>
            <a:r>
              <a:rPr lang="en-US" sz="2800" b="1" dirty="0">
                <a:latin typeface="Avenir Book" panose="02000503020000020003" pitchFamily="2" charset="0"/>
              </a:rPr>
              <a:t> </a:t>
            </a:r>
          </a:p>
          <a:p>
            <a:pPr marL="1371600" lvl="2" indent="-457200">
              <a:buFont typeface="Arial" panose="020B0604020202020204" pitchFamily="34" charset="0"/>
              <a:buChar char="•"/>
            </a:pPr>
            <a:r>
              <a:rPr lang="en-US" sz="2800" dirty="0">
                <a:latin typeface="Avenir Book" panose="02000503020000020003" pitchFamily="2" charset="0"/>
              </a:rPr>
              <a:t>DV</a:t>
            </a:r>
          </a:p>
          <a:p>
            <a:pPr marL="1371600" lvl="2" indent="-457200">
              <a:buFont typeface="Arial" panose="020B0604020202020204" pitchFamily="34" charset="0"/>
              <a:buChar char="•"/>
            </a:pPr>
            <a:r>
              <a:rPr lang="en-US" sz="2800" dirty="0">
                <a:latin typeface="Avenir Book" panose="02000503020000020003" pitchFamily="2" charset="0"/>
              </a:rPr>
              <a:t>Outcome</a:t>
            </a:r>
          </a:p>
          <a:p>
            <a:pPr marL="1371600" lvl="2" indent="-457200">
              <a:buFont typeface="Arial" panose="020B0604020202020204" pitchFamily="34" charset="0"/>
              <a:buChar char="•"/>
            </a:pPr>
            <a:r>
              <a:rPr lang="en-US" sz="2800" dirty="0">
                <a:latin typeface="Avenir Book" panose="02000503020000020003" pitchFamily="2" charset="0"/>
              </a:rPr>
              <a:t>Response variable</a:t>
            </a:r>
          </a:p>
        </p:txBody>
      </p:sp>
    </p:spTree>
    <p:extLst>
      <p:ext uri="{BB962C8B-B14F-4D97-AF65-F5344CB8AC3E}">
        <p14:creationId xmlns:p14="http://schemas.microsoft.com/office/powerpoint/2010/main" val="36409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CC11-62AF-B38A-F276-31E7111E3FFA}"/>
              </a:ext>
            </a:extLst>
          </p:cNvPr>
          <p:cNvSpPr>
            <a:spLocks noGrp="1"/>
          </p:cNvSpPr>
          <p:nvPr>
            <p:ph type="title"/>
          </p:nvPr>
        </p:nvSpPr>
        <p:spPr>
          <a:xfrm>
            <a:off x="1894114" y="2363517"/>
            <a:ext cx="8673737" cy="1603931"/>
          </a:xfrm>
        </p:spPr>
        <p:txBody>
          <a:bodyPr>
            <a:noAutofit/>
          </a:bodyPr>
          <a:lstStyle/>
          <a:p>
            <a:r>
              <a:rPr lang="en-US" sz="3400" b="1" dirty="0"/>
              <a:t>How do I know what type of statistical test to use? </a:t>
            </a:r>
          </a:p>
        </p:txBody>
      </p:sp>
    </p:spTree>
    <p:extLst>
      <p:ext uri="{BB962C8B-B14F-4D97-AF65-F5344CB8AC3E}">
        <p14:creationId xmlns:p14="http://schemas.microsoft.com/office/powerpoint/2010/main" val="1244384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E3283F-B58C-B06F-B5CC-97F1C9A79F38}"/>
              </a:ext>
            </a:extLst>
          </p:cNvPr>
          <p:cNvSpPr txBox="1"/>
          <p:nvPr/>
        </p:nvSpPr>
        <p:spPr>
          <a:xfrm>
            <a:off x="4257040" y="457200"/>
            <a:ext cx="3484880" cy="715089"/>
          </a:xfrm>
          <a:prstGeom prst="roundRect">
            <a:avLst/>
          </a:prstGeom>
          <a:solidFill>
            <a:schemeClr val="accent6">
              <a:lumMod val="75000"/>
            </a:schemeClr>
          </a:solidFill>
        </p:spPr>
        <p:txBody>
          <a:bodyPr wrap="square" rtlCol="0">
            <a:spAutoFit/>
          </a:bodyPr>
          <a:lstStyle/>
          <a:p>
            <a:pPr algn="ctr"/>
            <a:r>
              <a:rPr lang="en-US" b="1">
                <a:solidFill>
                  <a:schemeClr val="bg1"/>
                </a:solidFill>
                <a:latin typeface="Avenir Book" panose="02000503020000020003" pitchFamily="2" charset="0"/>
              </a:rPr>
              <a:t>Is my data continuous or categorical? </a:t>
            </a:r>
            <a:endParaRPr lang="en-US" b="1" dirty="0">
              <a:solidFill>
                <a:schemeClr val="bg1"/>
              </a:solidFill>
              <a:latin typeface="Avenir Book" panose="02000503020000020003" pitchFamily="2" charset="0"/>
            </a:endParaRPr>
          </a:p>
        </p:txBody>
      </p:sp>
      <p:sp>
        <p:nvSpPr>
          <p:cNvPr id="24" name="TextBox 23">
            <a:extLst>
              <a:ext uri="{FF2B5EF4-FFF2-40B4-BE49-F238E27FC236}">
                <a16:creationId xmlns:a16="http://schemas.microsoft.com/office/drawing/2014/main" id="{19C1686D-3E15-94B5-8113-DC036D240F91}"/>
              </a:ext>
            </a:extLst>
          </p:cNvPr>
          <p:cNvSpPr txBox="1"/>
          <p:nvPr/>
        </p:nvSpPr>
        <p:spPr>
          <a:xfrm>
            <a:off x="6383020" y="2865596"/>
            <a:ext cx="1724660" cy="817245"/>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Goodness of Fit Test</a:t>
            </a:r>
          </a:p>
        </p:txBody>
      </p:sp>
      <p:grpSp>
        <p:nvGrpSpPr>
          <p:cNvPr id="3" name="Group 2">
            <a:extLst>
              <a:ext uri="{FF2B5EF4-FFF2-40B4-BE49-F238E27FC236}">
                <a16:creationId xmlns:a16="http://schemas.microsoft.com/office/drawing/2014/main" id="{3CE69B61-7554-6BE4-875B-24943144850E}"/>
              </a:ext>
            </a:extLst>
          </p:cNvPr>
          <p:cNvGrpSpPr/>
          <p:nvPr/>
        </p:nvGrpSpPr>
        <p:grpSpPr>
          <a:xfrm>
            <a:off x="6885096" y="814745"/>
            <a:ext cx="5159584" cy="2628383"/>
            <a:chOff x="6885096" y="814745"/>
            <a:chExt cx="5159584" cy="2628383"/>
          </a:xfrm>
        </p:grpSpPr>
        <p:cxnSp>
          <p:nvCxnSpPr>
            <p:cNvPr id="30" name="Straight Arrow Connector 29">
              <a:extLst>
                <a:ext uri="{FF2B5EF4-FFF2-40B4-BE49-F238E27FC236}">
                  <a16:creationId xmlns:a16="http://schemas.microsoft.com/office/drawing/2014/main" id="{B8FF8412-E60B-CE58-028E-6D1335D8FFBF}"/>
                </a:ext>
              </a:extLst>
            </p:cNvPr>
            <p:cNvCxnSpPr>
              <a:cxnSpLocks/>
            </p:cNvCxnSpPr>
            <p:nvPr/>
          </p:nvCxnSpPr>
          <p:spPr>
            <a:xfrm>
              <a:off x="9213296" y="2181591"/>
              <a:ext cx="0" cy="68265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4A2A905-EA03-ADB6-076A-0D1C890D1485}"/>
                </a:ext>
              </a:extLst>
            </p:cNvPr>
            <p:cNvCxnSpPr>
              <a:cxnSpLocks/>
              <a:stCxn id="9" idx="3"/>
              <a:endCxn id="11" idx="0"/>
            </p:cNvCxnSpPr>
            <p:nvPr/>
          </p:nvCxnSpPr>
          <p:spPr>
            <a:xfrm>
              <a:off x="7741920" y="814745"/>
              <a:ext cx="1468120" cy="953095"/>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2B6192F-9889-CF2D-7534-D21192CF0EA3}"/>
                </a:ext>
              </a:extLst>
            </p:cNvPr>
            <p:cNvSpPr txBox="1"/>
            <p:nvPr/>
          </p:nvSpPr>
          <p:spPr>
            <a:xfrm>
              <a:off x="7467600" y="1767840"/>
              <a:ext cx="3484880" cy="715089"/>
            </a:xfrm>
            <a:prstGeom prst="roundRect">
              <a:avLst/>
            </a:prstGeom>
            <a:solidFill>
              <a:schemeClr val="accent5">
                <a:lumMod val="75000"/>
              </a:schemeClr>
            </a:solidFill>
          </p:spPr>
          <p:txBody>
            <a:bodyPr wrap="square" rtlCol="0">
              <a:spAutoFit/>
            </a:bodyPr>
            <a:lstStyle/>
            <a:p>
              <a:pPr algn="ctr"/>
              <a:r>
                <a:rPr lang="en-US" b="1">
                  <a:solidFill>
                    <a:schemeClr val="bg1"/>
                  </a:solidFill>
                  <a:latin typeface="Avenir Book" panose="02000503020000020003" pitchFamily="2" charset="0"/>
                </a:rPr>
                <a:t>How many variables am I comparing?</a:t>
              </a:r>
              <a:endParaRPr lang="en-US" b="1" dirty="0">
                <a:solidFill>
                  <a:schemeClr val="bg1"/>
                </a:solidFill>
                <a:latin typeface="Avenir Book" panose="02000503020000020003" pitchFamily="2" charset="0"/>
              </a:endParaRPr>
            </a:p>
          </p:txBody>
        </p:sp>
        <p:sp>
          <p:nvSpPr>
            <p:cNvPr id="18" name="TextBox 17">
              <a:extLst>
                <a:ext uri="{FF2B5EF4-FFF2-40B4-BE49-F238E27FC236}">
                  <a16:creationId xmlns:a16="http://schemas.microsoft.com/office/drawing/2014/main" id="{7443712C-F50F-AA5B-4947-77D69BC76189}"/>
                </a:ext>
              </a:extLst>
            </p:cNvPr>
            <p:cNvSpPr txBox="1"/>
            <p:nvPr/>
          </p:nvSpPr>
          <p:spPr>
            <a:xfrm>
              <a:off x="8525397" y="987623"/>
              <a:ext cx="1418978" cy="369332"/>
            </a:xfrm>
            <a:prstGeom prst="rect">
              <a:avLst/>
            </a:prstGeom>
            <a:noFill/>
          </p:spPr>
          <p:txBody>
            <a:bodyPr wrap="none" rtlCol="0">
              <a:spAutoFit/>
            </a:bodyPr>
            <a:lstStyle/>
            <a:p>
              <a:r>
                <a:rPr lang="en-US" b="1" dirty="0">
                  <a:latin typeface="Avenir Book" panose="02000503020000020003" pitchFamily="2" charset="0"/>
                </a:rPr>
                <a:t>Categorical</a:t>
              </a:r>
            </a:p>
          </p:txBody>
        </p:sp>
        <p:sp>
          <p:nvSpPr>
            <p:cNvPr id="22" name="TextBox 21">
              <a:extLst>
                <a:ext uri="{FF2B5EF4-FFF2-40B4-BE49-F238E27FC236}">
                  <a16:creationId xmlns:a16="http://schemas.microsoft.com/office/drawing/2014/main" id="{BC5FE3CA-032C-7E49-85D1-3F48583F07DB}"/>
                </a:ext>
              </a:extLst>
            </p:cNvPr>
            <p:cNvSpPr txBox="1"/>
            <p:nvPr/>
          </p:nvSpPr>
          <p:spPr>
            <a:xfrm>
              <a:off x="8351520" y="2864246"/>
              <a:ext cx="1724660" cy="578882"/>
            </a:xfrm>
            <a:prstGeom prst="roundRect">
              <a:avLst/>
            </a:prstGeom>
            <a:solidFill>
              <a:schemeClr val="accent5">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Chi Square Test of Association </a:t>
              </a:r>
            </a:p>
          </p:txBody>
        </p:sp>
        <p:sp>
          <p:nvSpPr>
            <p:cNvPr id="25" name="TextBox 24">
              <a:extLst>
                <a:ext uri="{FF2B5EF4-FFF2-40B4-BE49-F238E27FC236}">
                  <a16:creationId xmlns:a16="http://schemas.microsoft.com/office/drawing/2014/main" id="{BC87B7E5-E718-3207-913E-451920BDDD4F}"/>
                </a:ext>
              </a:extLst>
            </p:cNvPr>
            <p:cNvSpPr txBox="1"/>
            <p:nvPr/>
          </p:nvSpPr>
          <p:spPr>
            <a:xfrm>
              <a:off x="10320020" y="2864245"/>
              <a:ext cx="1724660" cy="578882"/>
            </a:xfrm>
            <a:prstGeom prst="roundRect">
              <a:avLst/>
            </a:prstGeom>
            <a:solidFill>
              <a:schemeClr val="accent5">
                <a:lumMod val="20000"/>
                <a:lumOff val="80000"/>
              </a:schemeClr>
            </a:solidFill>
          </p:spPr>
          <p:txBody>
            <a:bodyPr wrap="square" rtlCol="0">
              <a:spAutoFit/>
            </a:bodyPr>
            <a:lstStyle/>
            <a:p>
              <a:pPr algn="ctr"/>
              <a:r>
                <a:rPr lang="en-US" sz="1400" b="1">
                  <a:solidFill>
                    <a:schemeClr val="accent5"/>
                  </a:solidFill>
                  <a:latin typeface="Avenir Book" panose="02000503020000020003" pitchFamily="2" charset="0"/>
                </a:rPr>
                <a:t>Logistic Regression</a:t>
              </a:r>
              <a:endParaRPr lang="en-US" sz="1400" b="1" dirty="0">
                <a:solidFill>
                  <a:schemeClr val="accent5"/>
                </a:solidFill>
                <a:latin typeface="Avenir Book" panose="02000503020000020003" pitchFamily="2" charset="0"/>
              </a:endParaRPr>
            </a:p>
          </p:txBody>
        </p:sp>
        <p:cxnSp>
          <p:nvCxnSpPr>
            <p:cNvPr id="32" name="Straight Arrow Connector 31">
              <a:extLst>
                <a:ext uri="{FF2B5EF4-FFF2-40B4-BE49-F238E27FC236}">
                  <a16:creationId xmlns:a16="http://schemas.microsoft.com/office/drawing/2014/main" id="{BD9DF7D6-D28F-06B0-B538-4123299823EE}"/>
                </a:ext>
              </a:extLst>
            </p:cNvPr>
            <p:cNvCxnSpPr>
              <a:cxnSpLocks/>
              <a:endCxn id="25" idx="0"/>
            </p:cNvCxnSpPr>
            <p:nvPr/>
          </p:nvCxnSpPr>
          <p:spPr>
            <a:xfrm>
              <a:off x="10615376" y="2227355"/>
              <a:ext cx="566974" cy="636890"/>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B0BAA228-5B15-B013-1F81-7BFAACE3730B}"/>
                </a:ext>
              </a:extLst>
            </p:cNvPr>
            <p:cNvSpPr txBox="1"/>
            <p:nvPr/>
          </p:nvSpPr>
          <p:spPr>
            <a:xfrm>
              <a:off x="6885096" y="2482541"/>
              <a:ext cx="312906" cy="369332"/>
            </a:xfrm>
            <a:prstGeom prst="rect">
              <a:avLst/>
            </a:prstGeom>
            <a:noFill/>
          </p:spPr>
          <p:txBody>
            <a:bodyPr wrap="none" rtlCol="0">
              <a:spAutoFit/>
            </a:bodyPr>
            <a:lstStyle/>
            <a:p>
              <a:r>
                <a:rPr lang="en-US">
                  <a:latin typeface="Avenir Book" panose="02000503020000020003" pitchFamily="2" charset="0"/>
                </a:rPr>
                <a:t>1</a:t>
              </a:r>
              <a:endParaRPr lang="en-US" dirty="0">
                <a:latin typeface="Avenir Book" panose="02000503020000020003" pitchFamily="2" charset="0"/>
              </a:endParaRPr>
            </a:p>
          </p:txBody>
        </p:sp>
        <p:sp>
          <p:nvSpPr>
            <p:cNvPr id="35" name="TextBox 34">
              <a:extLst>
                <a:ext uri="{FF2B5EF4-FFF2-40B4-BE49-F238E27FC236}">
                  <a16:creationId xmlns:a16="http://schemas.microsoft.com/office/drawing/2014/main" id="{FF0CA59E-D17D-8D81-9F7E-C8445B850D84}"/>
                </a:ext>
              </a:extLst>
            </p:cNvPr>
            <p:cNvSpPr txBox="1"/>
            <p:nvPr/>
          </p:nvSpPr>
          <p:spPr>
            <a:xfrm>
              <a:off x="8820818" y="2482929"/>
              <a:ext cx="312906" cy="369332"/>
            </a:xfrm>
            <a:prstGeom prst="rect">
              <a:avLst/>
            </a:prstGeom>
            <a:noFill/>
          </p:spPr>
          <p:txBody>
            <a:bodyPr wrap="none" rtlCol="0">
              <a:spAutoFit/>
            </a:bodyPr>
            <a:lstStyle/>
            <a:p>
              <a:r>
                <a:rPr lang="en-US">
                  <a:latin typeface="Avenir Book" panose="02000503020000020003" pitchFamily="2" charset="0"/>
                </a:rPr>
                <a:t>2</a:t>
              </a:r>
              <a:endParaRPr lang="en-US" dirty="0">
                <a:latin typeface="Avenir Book" panose="02000503020000020003" pitchFamily="2" charset="0"/>
              </a:endParaRPr>
            </a:p>
          </p:txBody>
        </p:sp>
        <p:sp>
          <p:nvSpPr>
            <p:cNvPr id="36" name="TextBox 35">
              <a:extLst>
                <a:ext uri="{FF2B5EF4-FFF2-40B4-BE49-F238E27FC236}">
                  <a16:creationId xmlns:a16="http://schemas.microsoft.com/office/drawing/2014/main" id="{92D6EE1E-20CB-57A5-6156-09BCA654E316}"/>
                </a:ext>
              </a:extLst>
            </p:cNvPr>
            <p:cNvSpPr txBox="1"/>
            <p:nvPr/>
          </p:nvSpPr>
          <p:spPr>
            <a:xfrm>
              <a:off x="10464236" y="2482541"/>
              <a:ext cx="516900" cy="369332"/>
            </a:xfrm>
            <a:prstGeom prst="rect">
              <a:avLst/>
            </a:prstGeom>
            <a:noFill/>
          </p:spPr>
          <p:txBody>
            <a:bodyPr wrap="square" rtlCol="0">
              <a:spAutoFit/>
            </a:bodyPr>
            <a:lstStyle/>
            <a:p>
              <a:r>
                <a:rPr lang="en-US">
                  <a:latin typeface="Avenir Book" panose="02000503020000020003" pitchFamily="2" charset="0"/>
                </a:rPr>
                <a:t>3+</a:t>
              </a:r>
              <a:endParaRPr lang="en-US" dirty="0">
                <a:latin typeface="Avenir Book" panose="02000503020000020003" pitchFamily="2" charset="0"/>
              </a:endParaRPr>
            </a:p>
          </p:txBody>
        </p:sp>
        <p:cxnSp>
          <p:nvCxnSpPr>
            <p:cNvPr id="43" name="Straight Arrow Connector 42">
              <a:extLst>
                <a:ext uri="{FF2B5EF4-FFF2-40B4-BE49-F238E27FC236}">
                  <a16:creationId xmlns:a16="http://schemas.microsoft.com/office/drawing/2014/main" id="{F559BCAD-FE62-A1B1-3EB8-36D01690F577}"/>
                </a:ext>
              </a:extLst>
            </p:cNvPr>
            <p:cNvCxnSpPr>
              <a:cxnSpLocks/>
            </p:cNvCxnSpPr>
            <p:nvPr/>
          </p:nvCxnSpPr>
          <p:spPr>
            <a:xfrm flipH="1">
              <a:off x="7314647" y="2312529"/>
              <a:ext cx="496570" cy="539344"/>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C872F009-537A-63C6-FA48-F78CB2B79E3B}"/>
              </a:ext>
            </a:extLst>
          </p:cNvPr>
          <p:cNvGrpSpPr/>
          <p:nvPr/>
        </p:nvGrpSpPr>
        <p:grpSpPr>
          <a:xfrm>
            <a:off x="4120101" y="2855969"/>
            <a:ext cx="2551210" cy="1506151"/>
            <a:chOff x="4120101" y="2855969"/>
            <a:chExt cx="2551210" cy="1506151"/>
          </a:xfrm>
        </p:grpSpPr>
        <p:cxnSp>
          <p:nvCxnSpPr>
            <p:cNvPr id="46" name="Straight Arrow Connector 45">
              <a:extLst>
                <a:ext uri="{FF2B5EF4-FFF2-40B4-BE49-F238E27FC236}">
                  <a16:creationId xmlns:a16="http://schemas.microsoft.com/office/drawing/2014/main" id="{19A7148E-5A42-4DCB-4E5F-EE7FA10A013A}"/>
                </a:ext>
              </a:extLst>
            </p:cNvPr>
            <p:cNvCxnSpPr>
              <a:cxnSpLocks/>
              <a:endCxn id="45" idx="0"/>
            </p:cNvCxnSpPr>
            <p:nvPr/>
          </p:nvCxnSpPr>
          <p:spPr>
            <a:xfrm>
              <a:off x="4836600" y="2855969"/>
              <a:ext cx="972381" cy="92726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D7112E4-83E9-5FAF-611D-CD764B2384A4}"/>
                </a:ext>
              </a:extLst>
            </p:cNvPr>
            <p:cNvSpPr txBox="1"/>
            <p:nvPr/>
          </p:nvSpPr>
          <p:spPr>
            <a:xfrm>
              <a:off x="4946651" y="3783238"/>
              <a:ext cx="1724660"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Groups? </a:t>
              </a:r>
              <a:endParaRPr lang="en-US" sz="1400" b="1" dirty="0">
                <a:solidFill>
                  <a:schemeClr val="bg1"/>
                </a:solidFill>
                <a:latin typeface="Avenir Book" panose="02000503020000020003" pitchFamily="2" charset="0"/>
              </a:endParaRPr>
            </a:p>
          </p:txBody>
        </p:sp>
        <p:sp>
          <p:nvSpPr>
            <p:cNvPr id="48" name="TextBox 47">
              <a:extLst>
                <a:ext uri="{FF2B5EF4-FFF2-40B4-BE49-F238E27FC236}">
                  <a16:creationId xmlns:a16="http://schemas.microsoft.com/office/drawing/2014/main" id="{37F72AFE-EAB3-0138-372C-5283FF5958DE}"/>
                </a:ext>
              </a:extLst>
            </p:cNvPr>
            <p:cNvSpPr txBox="1"/>
            <p:nvPr/>
          </p:nvSpPr>
          <p:spPr>
            <a:xfrm>
              <a:off x="4120101" y="3208943"/>
              <a:ext cx="1205783" cy="430887"/>
            </a:xfrm>
            <a:prstGeom prst="rect">
              <a:avLst/>
            </a:prstGeom>
            <a:noFill/>
          </p:spPr>
          <p:txBody>
            <a:bodyPr wrap="square" rtlCol="0">
              <a:spAutoFit/>
            </a:bodyPr>
            <a:lstStyle/>
            <a:p>
              <a:pPr algn="ctr"/>
              <a:r>
                <a:rPr lang="en-US" sz="1100" dirty="0">
                  <a:latin typeface="Avenir Book" panose="02000503020000020003" pitchFamily="2" charset="0"/>
                </a:rPr>
                <a:t>Differences Between Means</a:t>
              </a:r>
            </a:p>
          </p:txBody>
        </p:sp>
      </p:grpSp>
      <p:grpSp>
        <p:nvGrpSpPr>
          <p:cNvPr id="4" name="Group 3">
            <a:extLst>
              <a:ext uri="{FF2B5EF4-FFF2-40B4-BE49-F238E27FC236}">
                <a16:creationId xmlns:a16="http://schemas.microsoft.com/office/drawing/2014/main" id="{543B1D3C-CB8F-7F64-1B32-1402D2E4934F}"/>
              </a:ext>
            </a:extLst>
          </p:cNvPr>
          <p:cNvGrpSpPr/>
          <p:nvPr/>
        </p:nvGrpSpPr>
        <p:grpSpPr>
          <a:xfrm>
            <a:off x="540353" y="2185092"/>
            <a:ext cx="1724660" cy="869163"/>
            <a:chOff x="540353" y="2185092"/>
            <a:chExt cx="1724660" cy="869163"/>
          </a:xfrm>
        </p:grpSpPr>
        <p:cxnSp>
          <p:nvCxnSpPr>
            <p:cNvPr id="26" name="Straight Arrow Connector 25">
              <a:extLst>
                <a:ext uri="{FF2B5EF4-FFF2-40B4-BE49-F238E27FC236}">
                  <a16:creationId xmlns:a16="http://schemas.microsoft.com/office/drawing/2014/main" id="{EC5136F0-D00B-9B9C-FDED-61FE08FC344F}"/>
                </a:ext>
              </a:extLst>
            </p:cNvPr>
            <p:cNvCxnSpPr>
              <a:cxnSpLocks/>
            </p:cNvCxnSpPr>
            <p:nvPr/>
          </p:nvCxnSpPr>
          <p:spPr>
            <a:xfrm flipH="1">
              <a:off x="1179272" y="2185092"/>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7B119C54-4CA0-92EC-AF27-3CCCE55EB843}"/>
                </a:ext>
              </a:extLst>
            </p:cNvPr>
            <p:cNvSpPr txBox="1"/>
            <p:nvPr/>
          </p:nvSpPr>
          <p:spPr>
            <a:xfrm>
              <a:off x="540353" y="2713736"/>
              <a:ext cx="1724660" cy="340519"/>
            </a:xfrm>
            <a:prstGeom prst="roundRect">
              <a:avLst/>
            </a:prstGeom>
            <a:solidFill>
              <a:schemeClr val="accent2">
                <a:lumMod val="60000"/>
                <a:lumOff val="40000"/>
              </a:schemeClr>
            </a:solidFill>
          </p:spPr>
          <p:txBody>
            <a:bodyPr wrap="square" rtlCol="0">
              <a:spAutoFit/>
            </a:bodyPr>
            <a:lstStyle/>
            <a:p>
              <a:pPr algn="ctr"/>
              <a:r>
                <a:rPr lang="en-US" sz="1400" b="1" dirty="0">
                  <a:solidFill>
                    <a:schemeClr val="bg1"/>
                  </a:solidFill>
                  <a:latin typeface="Avenir Book" panose="02000503020000020003" pitchFamily="2" charset="0"/>
                </a:rPr>
                <a:t>One sample t-test</a:t>
              </a:r>
            </a:p>
          </p:txBody>
        </p:sp>
        <p:sp>
          <p:nvSpPr>
            <p:cNvPr id="53" name="TextBox 52">
              <a:extLst>
                <a:ext uri="{FF2B5EF4-FFF2-40B4-BE49-F238E27FC236}">
                  <a16:creationId xmlns:a16="http://schemas.microsoft.com/office/drawing/2014/main" id="{95DC0F01-ADD1-DC25-E82B-B855CF7CCB02}"/>
                </a:ext>
              </a:extLst>
            </p:cNvPr>
            <p:cNvSpPr txBox="1"/>
            <p:nvPr/>
          </p:nvSpPr>
          <p:spPr>
            <a:xfrm>
              <a:off x="624370" y="2390494"/>
              <a:ext cx="669297" cy="261610"/>
            </a:xfrm>
            <a:prstGeom prst="rect">
              <a:avLst/>
            </a:prstGeom>
            <a:noFill/>
          </p:spPr>
          <p:txBody>
            <a:bodyPr wrap="square" rtlCol="0">
              <a:spAutoFit/>
            </a:bodyPr>
            <a:lstStyle/>
            <a:p>
              <a:pPr algn="ctr"/>
              <a:r>
                <a:rPr lang="en-US" sz="1100" dirty="0">
                  <a:latin typeface="Avenir Book" panose="02000503020000020003" pitchFamily="2" charset="0"/>
                </a:rPr>
                <a:t>1</a:t>
              </a:r>
            </a:p>
          </p:txBody>
        </p:sp>
      </p:grpSp>
      <p:grpSp>
        <p:nvGrpSpPr>
          <p:cNvPr id="6" name="Group 5">
            <a:extLst>
              <a:ext uri="{FF2B5EF4-FFF2-40B4-BE49-F238E27FC236}">
                <a16:creationId xmlns:a16="http://schemas.microsoft.com/office/drawing/2014/main" id="{F8D82EDF-6F8E-1549-B6A3-DB630F8A1C2E}"/>
              </a:ext>
            </a:extLst>
          </p:cNvPr>
          <p:cNvGrpSpPr/>
          <p:nvPr/>
        </p:nvGrpSpPr>
        <p:grpSpPr>
          <a:xfrm>
            <a:off x="3448198" y="2177893"/>
            <a:ext cx="1828099" cy="898195"/>
            <a:chOff x="3448198" y="2177893"/>
            <a:chExt cx="1828099" cy="898195"/>
          </a:xfrm>
        </p:grpSpPr>
        <p:sp>
          <p:nvSpPr>
            <p:cNvPr id="41" name="TextBox 40">
              <a:extLst>
                <a:ext uri="{FF2B5EF4-FFF2-40B4-BE49-F238E27FC236}">
                  <a16:creationId xmlns:a16="http://schemas.microsoft.com/office/drawing/2014/main" id="{24164CFA-A2D0-93B2-BE9B-C874A3F568DE}"/>
                </a:ext>
              </a:extLst>
            </p:cNvPr>
            <p:cNvSpPr txBox="1"/>
            <p:nvPr/>
          </p:nvSpPr>
          <p:spPr>
            <a:xfrm>
              <a:off x="3551637" y="2735569"/>
              <a:ext cx="1724660" cy="340519"/>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Type of Question</a:t>
              </a:r>
            </a:p>
          </p:txBody>
        </p:sp>
        <p:cxnSp>
          <p:nvCxnSpPr>
            <p:cNvPr id="44" name="Straight Arrow Connector 43">
              <a:extLst>
                <a:ext uri="{FF2B5EF4-FFF2-40B4-BE49-F238E27FC236}">
                  <a16:creationId xmlns:a16="http://schemas.microsoft.com/office/drawing/2014/main" id="{033082FC-A671-4230-465F-DCA324A57193}"/>
                </a:ext>
              </a:extLst>
            </p:cNvPr>
            <p:cNvCxnSpPr>
              <a:cxnSpLocks/>
            </p:cNvCxnSpPr>
            <p:nvPr/>
          </p:nvCxnSpPr>
          <p:spPr>
            <a:xfrm>
              <a:off x="3969101" y="2177893"/>
              <a:ext cx="496570" cy="53934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D323C97B-48CD-3009-AD66-5D0353F3D9B6}"/>
                </a:ext>
              </a:extLst>
            </p:cNvPr>
            <p:cNvSpPr txBox="1"/>
            <p:nvPr/>
          </p:nvSpPr>
          <p:spPr>
            <a:xfrm>
              <a:off x="3448198" y="2444703"/>
              <a:ext cx="735340"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7" name="Group 6">
            <a:extLst>
              <a:ext uri="{FF2B5EF4-FFF2-40B4-BE49-F238E27FC236}">
                <a16:creationId xmlns:a16="http://schemas.microsoft.com/office/drawing/2014/main" id="{A755627B-86C8-43F0-760F-A7AADC686891}"/>
              </a:ext>
            </a:extLst>
          </p:cNvPr>
          <p:cNvGrpSpPr/>
          <p:nvPr/>
        </p:nvGrpSpPr>
        <p:grpSpPr>
          <a:xfrm>
            <a:off x="773856" y="3022881"/>
            <a:ext cx="3720674" cy="2148723"/>
            <a:chOff x="773856" y="3022881"/>
            <a:chExt cx="3720674" cy="2148723"/>
          </a:xfrm>
        </p:grpSpPr>
        <p:sp>
          <p:nvSpPr>
            <p:cNvPr id="49" name="TextBox 48">
              <a:extLst>
                <a:ext uri="{FF2B5EF4-FFF2-40B4-BE49-F238E27FC236}">
                  <a16:creationId xmlns:a16="http://schemas.microsoft.com/office/drawing/2014/main" id="{9D52BD2C-CF59-CFF1-2CB4-6EDF0031473D}"/>
                </a:ext>
              </a:extLst>
            </p:cNvPr>
            <p:cNvSpPr txBox="1"/>
            <p:nvPr/>
          </p:nvSpPr>
          <p:spPr>
            <a:xfrm>
              <a:off x="2053037" y="3472558"/>
              <a:ext cx="1724660" cy="817245"/>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have an independent variable?</a:t>
              </a:r>
            </a:p>
          </p:txBody>
        </p:sp>
        <p:cxnSp>
          <p:nvCxnSpPr>
            <p:cNvPr id="50" name="Straight Arrow Connector 49">
              <a:extLst>
                <a:ext uri="{FF2B5EF4-FFF2-40B4-BE49-F238E27FC236}">
                  <a16:creationId xmlns:a16="http://schemas.microsoft.com/office/drawing/2014/main" id="{4DBDD4AA-B747-17A8-51D2-E47FB80D9BC9}"/>
                </a:ext>
              </a:extLst>
            </p:cNvPr>
            <p:cNvCxnSpPr>
              <a:cxnSpLocks/>
              <a:endCxn id="49" idx="0"/>
            </p:cNvCxnSpPr>
            <p:nvPr/>
          </p:nvCxnSpPr>
          <p:spPr>
            <a:xfrm flipH="1">
              <a:off x="2915367" y="3038829"/>
              <a:ext cx="1077179" cy="433729"/>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168BF9C5-02A2-55F3-03FF-0AEB9E8866C1}"/>
                </a:ext>
              </a:extLst>
            </p:cNvPr>
            <p:cNvSpPr txBox="1"/>
            <p:nvPr/>
          </p:nvSpPr>
          <p:spPr>
            <a:xfrm>
              <a:off x="2467358" y="3022881"/>
              <a:ext cx="1205783" cy="261610"/>
            </a:xfrm>
            <a:prstGeom prst="rect">
              <a:avLst/>
            </a:prstGeom>
            <a:noFill/>
          </p:spPr>
          <p:txBody>
            <a:bodyPr wrap="square" rtlCol="0">
              <a:spAutoFit/>
            </a:bodyPr>
            <a:lstStyle/>
            <a:p>
              <a:pPr algn="ctr"/>
              <a:r>
                <a:rPr lang="en-US" sz="1100">
                  <a:latin typeface="Avenir Book" panose="02000503020000020003" pitchFamily="2" charset="0"/>
                </a:rPr>
                <a:t>Relationships</a:t>
              </a:r>
              <a:endParaRPr lang="en-US" sz="1100" dirty="0">
                <a:latin typeface="Avenir Book" panose="02000503020000020003" pitchFamily="2" charset="0"/>
              </a:endParaRPr>
            </a:p>
          </p:txBody>
        </p:sp>
        <p:sp>
          <p:nvSpPr>
            <p:cNvPr id="55" name="TextBox 54">
              <a:extLst>
                <a:ext uri="{FF2B5EF4-FFF2-40B4-BE49-F238E27FC236}">
                  <a16:creationId xmlns:a16="http://schemas.microsoft.com/office/drawing/2014/main" id="{98B02DBF-4A49-384D-2EED-687333E1545D}"/>
                </a:ext>
              </a:extLst>
            </p:cNvPr>
            <p:cNvSpPr txBox="1"/>
            <p:nvPr/>
          </p:nvSpPr>
          <p:spPr>
            <a:xfrm>
              <a:off x="773856" y="4831085"/>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Regression</a:t>
              </a:r>
            </a:p>
          </p:txBody>
        </p:sp>
        <p:sp>
          <p:nvSpPr>
            <p:cNvPr id="56" name="TextBox 55">
              <a:extLst>
                <a:ext uri="{FF2B5EF4-FFF2-40B4-BE49-F238E27FC236}">
                  <a16:creationId xmlns:a16="http://schemas.microsoft.com/office/drawing/2014/main" id="{218B2F3B-CC84-D3B1-24ED-3AAC714DD209}"/>
                </a:ext>
              </a:extLst>
            </p:cNvPr>
            <p:cNvSpPr txBox="1"/>
            <p:nvPr/>
          </p:nvSpPr>
          <p:spPr>
            <a:xfrm>
              <a:off x="2769870" y="4819057"/>
              <a:ext cx="1724660" cy="340519"/>
            </a:xfrm>
            <a:prstGeom prst="roundRect">
              <a:avLst/>
            </a:prstGeom>
            <a:solidFill>
              <a:schemeClr val="accent2">
                <a:lumMod val="40000"/>
                <a:lumOff val="60000"/>
              </a:schemeClr>
            </a:solidFill>
          </p:spPr>
          <p:txBody>
            <a:bodyPr wrap="square" rtlCol="0">
              <a:spAutoFit/>
            </a:bodyPr>
            <a:lstStyle/>
            <a:p>
              <a:pPr algn="ctr"/>
              <a:r>
                <a:rPr lang="en-US" sz="1400" b="1" dirty="0">
                  <a:solidFill>
                    <a:schemeClr val="bg1"/>
                  </a:solidFill>
                  <a:latin typeface="Avenir Book" panose="02000503020000020003" pitchFamily="2" charset="0"/>
                </a:rPr>
                <a:t>Correlation</a:t>
              </a:r>
            </a:p>
          </p:txBody>
        </p:sp>
        <p:cxnSp>
          <p:nvCxnSpPr>
            <p:cNvPr id="57" name="Straight Arrow Connector 56">
              <a:extLst>
                <a:ext uri="{FF2B5EF4-FFF2-40B4-BE49-F238E27FC236}">
                  <a16:creationId xmlns:a16="http://schemas.microsoft.com/office/drawing/2014/main" id="{F13FB752-AE42-4150-98ED-FD351918599D}"/>
                </a:ext>
              </a:extLst>
            </p:cNvPr>
            <p:cNvCxnSpPr>
              <a:cxnSpLocks/>
              <a:endCxn id="55" idx="0"/>
            </p:cNvCxnSpPr>
            <p:nvPr/>
          </p:nvCxnSpPr>
          <p:spPr>
            <a:xfrm flipH="1">
              <a:off x="1636186" y="4158911"/>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4AEF3694-8D8B-ECA9-20CB-E2FB7FA2C57C}"/>
                </a:ext>
              </a:extLst>
            </p:cNvPr>
            <p:cNvCxnSpPr>
              <a:cxnSpLocks/>
              <a:endCxn id="56" idx="0"/>
            </p:cNvCxnSpPr>
            <p:nvPr/>
          </p:nvCxnSpPr>
          <p:spPr>
            <a:xfrm>
              <a:off x="3148687" y="4212224"/>
              <a:ext cx="483513" cy="60683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C3FCED9B-81AD-47CC-D4AE-414636743107}"/>
                </a:ext>
              </a:extLst>
            </p:cNvPr>
            <p:cNvSpPr txBox="1"/>
            <p:nvPr/>
          </p:nvSpPr>
          <p:spPr>
            <a:xfrm>
              <a:off x="902678" y="4384835"/>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66" name="TextBox 65">
              <a:extLst>
                <a:ext uri="{FF2B5EF4-FFF2-40B4-BE49-F238E27FC236}">
                  <a16:creationId xmlns:a16="http://schemas.microsoft.com/office/drawing/2014/main" id="{FD7B323D-8610-3040-A845-1934D0CD3593}"/>
                </a:ext>
              </a:extLst>
            </p:cNvPr>
            <p:cNvSpPr txBox="1"/>
            <p:nvPr/>
          </p:nvSpPr>
          <p:spPr>
            <a:xfrm>
              <a:off x="2498516" y="4424663"/>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grpSp>
      <p:grpSp>
        <p:nvGrpSpPr>
          <p:cNvPr id="10" name="Group 9">
            <a:extLst>
              <a:ext uri="{FF2B5EF4-FFF2-40B4-BE49-F238E27FC236}">
                <a16:creationId xmlns:a16="http://schemas.microsoft.com/office/drawing/2014/main" id="{DFB1DC9B-BE20-2D95-5A3F-C0B8C1FACA68}"/>
              </a:ext>
            </a:extLst>
          </p:cNvPr>
          <p:cNvGrpSpPr/>
          <p:nvPr/>
        </p:nvGrpSpPr>
        <p:grpSpPr>
          <a:xfrm>
            <a:off x="1291540" y="4362120"/>
            <a:ext cx="5313803" cy="2024642"/>
            <a:chOff x="1291540" y="4362120"/>
            <a:chExt cx="5313803" cy="2024642"/>
          </a:xfrm>
        </p:grpSpPr>
        <p:sp>
          <p:nvSpPr>
            <p:cNvPr id="39" name="TextBox 38">
              <a:extLst>
                <a:ext uri="{FF2B5EF4-FFF2-40B4-BE49-F238E27FC236}">
                  <a16:creationId xmlns:a16="http://schemas.microsoft.com/office/drawing/2014/main" id="{89C99BB2-0F72-4950-B193-79776D7FF037}"/>
                </a:ext>
              </a:extLst>
            </p:cNvPr>
            <p:cNvSpPr txBox="1"/>
            <p:nvPr/>
          </p:nvSpPr>
          <p:spPr>
            <a:xfrm>
              <a:off x="1291540" y="6046243"/>
              <a:ext cx="200775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Paired samples T-test</a:t>
              </a:r>
              <a:endParaRPr lang="en-US" sz="1400" b="1" dirty="0">
                <a:solidFill>
                  <a:schemeClr val="bg1"/>
                </a:solidFill>
                <a:latin typeface="Avenir Book" panose="02000503020000020003" pitchFamily="2" charset="0"/>
              </a:endParaRPr>
            </a:p>
          </p:txBody>
        </p:sp>
        <p:sp>
          <p:nvSpPr>
            <p:cNvPr id="40" name="TextBox 39">
              <a:extLst>
                <a:ext uri="{FF2B5EF4-FFF2-40B4-BE49-F238E27FC236}">
                  <a16:creationId xmlns:a16="http://schemas.microsoft.com/office/drawing/2014/main" id="{309A7EEB-FD17-F4F3-AD44-1914BFBF967D}"/>
                </a:ext>
              </a:extLst>
            </p:cNvPr>
            <p:cNvSpPr txBox="1"/>
            <p:nvPr/>
          </p:nvSpPr>
          <p:spPr>
            <a:xfrm>
              <a:off x="3992546" y="6043255"/>
              <a:ext cx="2612797"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Independent Samples T-test</a:t>
              </a:r>
              <a:endParaRPr lang="en-US" sz="1400" b="1" dirty="0">
                <a:solidFill>
                  <a:schemeClr val="bg1"/>
                </a:solidFill>
                <a:latin typeface="Avenir Book" panose="02000503020000020003" pitchFamily="2" charset="0"/>
              </a:endParaRPr>
            </a:p>
          </p:txBody>
        </p:sp>
        <p:sp>
          <p:nvSpPr>
            <p:cNvPr id="75" name="TextBox 74">
              <a:extLst>
                <a:ext uri="{FF2B5EF4-FFF2-40B4-BE49-F238E27FC236}">
                  <a16:creationId xmlns:a16="http://schemas.microsoft.com/office/drawing/2014/main" id="{E4B605AF-98B1-0574-EA4E-59C9D674C337}"/>
                </a:ext>
              </a:extLst>
            </p:cNvPr>
            <p:cNvSpPr txBox="1"/>
            <p:nvPr/>
          </p:nvSpPr>
          <p:spPr>
            <a:xfrm>
              <a:off x="3030399" y="5333191"/>
              <a:ext cx="2767136" cy="340519"/>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Are the groups related?</a:t>
              </a:r>
              <a:endParaRPr lang="en-US" sz="1400" b="1" dirty="0">
                <a:solidFill>
                  <a:schemeClr val="bg1"/>
                </a:solidFill>
                <a:latin typeface="Avenir Book" panose="02000503020000020003" pitchFamily="2" charset="0"/>
              </a:endParaRPr>
            </a:p>
          </p:txBody>
        </p:sp>
        <p:cxnSp>
          <p:nvCxnSpPr>
            <p:cNvPr id="76" name="Straight Arrow Connector 75">
              <a:extLst>
                <a:ext uri="{FF2B5EF4-FFF2-40B4-BE49-F238E27FC236}">
                  <a16:creationId xmlns:a16="http://schemas.microsoft.com/office/drawing/2014/main" id="{1F283207-9DBB-4DE8-D2F1-54957AF05D1B}"/>
                </a:ext>
              </a:extLst>
            </p:cNvPr>
            <p:cNvCxnSpPr>
              <a:cxnSpLocks/>
              <a:stCxn id="45" idx="2"/>
            </p:cNvCxnSpPr>
            <p:nvPr/>
          </p:nvCxnSpPr>
          <p:spPr>
            <a:xfrm flipH="1">
              <a:off x="5144701" y="4362120"/>
              <a:ext cx="664280" cy="93748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6EEC3B51-3047-9532-7E92-44A6D3E6C05A}"/>
                </a:ext>
              </a:extLst>
            </p:cNvPr>
            <p:cNvCxnSpPr>
              <a:cxnSpLocks/>
              <a:endCxn id="39" idx="0"/>
            </p:cNvCxnSpPr>
            <p:nvPr/>
          </p:nvCxnSpPr>
          <p:spPr>
            <a:xfrm flipH="1">
              <a:off x="2295419" y="5599492"/>
              <a:ext cx="1256218" cy="446751"/>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2076EEFE-1D34-4E6B-7920-312705EC99F8}"/>
                </a:ext>
              </a:extLst>
            </p:cNvPr>
            <p:cNvCxnSpPr>
              <a:cxnSpLocks/>
              <a:endCxn id="40" idx="0"/>
            </p:cNvCxnSpPr>
            <p:nvPr/>
          </p:nvCxnSpPr>
          <p:spPr>
            <a:xfrm>
              <a:off x="4605695" y="5599492"/>
              <a:ext cx="693250" cy="44376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8AD813A3-C8C8-FDCB-4518-D644566E9C24}"/>
                </a:ext>
              </a:extLst>
            </p:cNvPr>
            <p:cNvSpPr txBox="1"/>
            <p:nvPr/>
          </p:nvSpPr>
          <p:spPr>
            <a:xfrm>
              <a:off x="1931858" y="5636302"/>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sp>
          <p:nvSpPr>
            <p:cNvPr id="88" name="TextBox 87">
              <a:extLst>
                <a:ext uri="{FF2B5EF4-FFF2-40B4-BE49-F238E27FC236}">
                  <a16:creationId xmlns:a16="http://schemas.microsoft.com/office/drawing/2014/main" id="{BDE03BA4-BC6E-3A2D-EA23-E331BDE49E94}"/>
                </a:ext>
              </a:extLst>
            </p:cNvPr>
            <p:cNvSpPr txBox="1"/>
            <p:nvPr/>
          </p:nvSpPr>
          <p:spPr>
            <a:xfrm>
              <a:off x="4264256" y="5727677"/>
              <a:ext cx="522906"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90" name="TextBox 89">
              <a:extLst>
                <a:ext uri="{FF2B5EF4-FFF2-40B4-BE49-F238E27FC236}">
                  <a16:creationId xmlns:a16="http://schemas.microsoft.com/office/drawing/2014/main" id="{F57B6F13-33A0-473C-EE0C-6995A6DBDA55}"/>
                </a:ext>
              </a:extLst>
            </p:cNvPr>
            <p:cNvSpPr txBox="1"/>
            <p:nvPr/>
          </p:nvSpPr>
          <p:spPr>
            <a:xfrm>
              <a:off x="4722992" y="4564442"/>
              <a:ext cx="1205783" cy="261610"/>
            </a:xfrm>
            <a:prstGeom prst="rect">
              <a:avLst/>
            </a:prstGeom>
            <a:noFill/>
          </p:spPr>
          <p:txBody>
            <a:bodyPr wrap="square" rtlCol="0">
              <a:spAutoFit/>
            </a:bodyPr>
            <a:lstStyle/>
            <a:p>
              <a:pPr algn="ctr"/>
              <a:r>
                <a:rPr lang="en-US" sz="1100" dirty="0">
                  <a:latin typeface="Avenir Book" panose="02000503020000020003" pitchFamily="2" charset="0"/>
                </a:rPr>
                <a:t>2</a:t>
              </a:r>
            </a:p>
          </p:txBody>
        </p:sp>
      </p:grpSp>
      <p:grpSp>
        <p:nvGrpSpPr>
          <p:cNvPr id="14" name="Group 13">
            <a:extLst>
              <a:ext uri="{FF2B5EF4-FFF2-40B4-BE49-F238E27FC236}">
                <a16:creationId xmlns:a16="http://schemas.microsoft.com/office/drawing/2014/main" id="{05AE3B8C-C538-D20D-B66A-E5778FF05780}"/>
              </a:ext>
            </a:extLst>
          </p:cNvPr>
          <p:cNvGrpSpPr/>
          <p:nvPr/>
        </p:nvGrpSpPr>
        <p:grpSpPr>
          <a:xfrm>
            <a:off x="6113193" y="4706216"/>
            <a:ext cx="1724660" cy="1012693"/>
            <a:chOff x="6113193" y="4706216"/>
            <a:chExt cx="1724660" cy="1012693"/>
          </a:xfrm>
        </p:grpSpPr>
        <p:sp>
          <p:nvSpPr>
            <p:cNvPr id="94" name="TextBox 93">
              <a:extLst>
                <a:ext uri="{FF2B5EF4-FFF2-40B4-BE49-F238E27FC236}">
                  <a16:creationId xmlns:a16="http://schemas.microsoft.com/office/drawing/2014/main" id="{931CECB9-750E-3D27-66B1-5DE7C86AFCD9}"/>
                </a:ext>
              </a:extLst>
            </p:cNvPr>
            <p:cNvSpPr txBox="1"/>
            <p:nvPr/>
          </p:nvSpPr>
          <p:spPr>
            <a:xfrm>
              <a:off x="6113193" y="5378390"/>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ANCOVA</a:t>
              </a:r>
              <a:endParaRPr lang="en-US" sz="1400" b="1" dirty="0">
                <a:solidFill>
                  <a:schemeClr val="bg1"/>
                </a:solidFill>
                <a:latin typeface="Avenir Book" panose="02000503020000020003" pitchFamily="2" charset="0"/>
              </a:endParaRPr>
            </a:p>
          </p:txBody>
        </p:sp>
        <p:cxnSp>
          <p:nvCxnSpPr>
            <p:cNvPr id="95" name="Straight Arrow Connector 94">
              <a:extLst>
                <a:ext uri="{FF2B5EF4-FFF2-40B4-BE49-F238E27FC236}">
                  <a16:creationId xmlns:a16="http://schemas.microsoft.com/office/drawing/2014/main" id="{40D5BD30-7297-E9B9-FA72-6EBB584328C1}"/>
                </a:ext>
              </a:extLst>
            </p:cNvPr>
            <p:cNvCxnSpPr>
              <a:cxnSpLocks/>
              <a:endCxn id="94" idx="0"/>
            </p:cNvCxnSpPr>
            <p:nvPr/>
          </p:nvCxnSpPr>
          <p:spPr>
            <a:xfrm flipH="1">
              <a:off x="6975523" y="4706216"/>
              <a:ext cx="591345" cy="672174"/>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C4586A34-8514-E13B-A6A4-A30F41799119}"/>
                </a:ext>
              </a:extLst>
            </p:cNvPr>
            <p:cNvSpPr txBox="1"/>
            <p:nvPr/>
          </p:nvSpPr>
          <p:spPr>
            <a:xfrm>
              <a:off x="6242015" y="4932140"/>
              <a:ext cx="1205783" cy="261610"/>
            </a:xfrm>
            <a:prstGeom prst="rect">
              <a:avLst/>
            </a:prstGeom>
            <a:noFill/>
          </p:spPr>
          <p:txBody>
            <a:bodyPr wrap="square" rtlCol="0">
              <a:spAutoFit/>
            </a:bodyPr>
            <a:lstStyle/>
            <a:p>
              <a:pPr algn="ctr"/>
              <a:r>
                <a:rPr lang="en-US" sz="1100">
                  <a:latin typeface="Avenir Book" panose="02000503020000020003" pitchFamily="2" charset="0"/>
                </a:rPr>
                <a:t>Yes</a:t>
              </a:r>
              <a:endParaRPr lang="en-US" sz="1100" dirty="0">
                <a:latin typeface="Avenir Book" panose="02000503020000020003" pitchFamily="2" charset="0"/>
              </a:endParaRPr>
            </a:p>
          </p:txBody>
        </p:sp>
      </p:grpSp>
      <p:grpSp>
        <p:nvGrpSpPr>
          <p:cNvPr id="15" name="Group 14">
            <a:extLst>
              <a:ext uri="{FF2B5EF4-FFF2-40B4-BE49-F238E27FC236}">
                <a16:creationId xmlns:a16="http://schemas.microsoft.com/office/drawing/2014/main" id="{CD033F95-C9AB-A546-04DC-A97B9CDAB578}"/>
              </a:ext>
            </a:extLst>
          </p:cNvPr>
          <p:cNvGrpSpPr/>
          <p:nvPr/>
        </p:nvGrpSpPr>
        <p:grpSpPr>
          <a:xfrm>
            <a:off x="7901557" y="4615784"/>
            <a:ext cx="3978046" cy="1622647"/>
            <a:chOff x="7901557" y="4615784"/>
            <a:chExt cx="3978046" cy="1622647"/>
          </a:xfrm>
        </p:grpSpPr>
        <p:sp>
          <p:nvSpPr>
            <p:cNvPr id="92" name="TextBox 91">
              <a:extLst>
                <a:ext uri="{FF2B5EF4-FFF2-40B4-BE49-F238E27FC236}">
                  <a16:creationId xmlns:a16="http://schemas.microsoft.com/office/drawing/2014/main" id="{EF0E828C-8C93-09C1-0EA5-CECC3189B57C}"/>
                </a:ext>
              </a:extLst>
            </p:cNvPr>
            <p:cNvSpPr txBox="1"/>
            <p:nvPr/>
          </p:nvSpPr>
          <p:spPr>
            <a:xfrm>
              <a:off x="9351149" y="5056790"/>
              <a:ext cx="2528454" cy="578882"/>
            </a:xfrm>
            <a:prstGeom prst="roundRect">
              <a:avLst/>
            </a:prstGeom>
            <a:solidFill>
              <a:schemeClr val="accent2">
                <a:lumMod val="75000"/>
              </a:schemeClr>
            </a:solidFill>
          </p:spPr>
          <p:txBody>
            <a:bodyPr wrap="square" rtlCol="0">
              <a:spAutoFit/>
            </a:bodyPr>
            <a:lstStyle/>
            <a:p>
              <a:pPr algn="ctr"/>
              <a:r>
                <a:rPr lang="en-US" sz="1400" b="1">
                  <a:solidFill>
                    <a:schemeClr val="bg1"/>
                  </a:solidFill>
                  <a:latin typeface="Avenir Book" panose="02000503020000020003" pitchFamily="2" charset="0"/>
                </a:rPr>
                <a:t>How many Dependent variables? </a:t>
              </a:r>
              <a:endParaRPr lang="en-US" sz="1400" b="1" dirty="0">
                <a:solidFill>
                  <a:schemeClr val="bg1"/>
                </a:solidFill>
                <a:latin typeface="Avenir Book" panose="02000503020000020003" pitchFamily="2" charset="0"/>
              </a:endParaRPr>
            </a:p>
          </p:txBody>
        </p:sp>
        <p:cxnSp>
          <p:nvCxnSpPr>
            <p:cNvPr id="97" name="Straight Arrow Connector 96">
              <a:extLst>
                <a:ext uri="{FF2B5EF4-FFF2-40B4-BE49-F238E27FC236}">
                  <a16:creationId xmlns:a16="http://schemas.microsoft.com/office/drawing/2014/main" id="{D7B54594-45B7-83B8-C4D4-05B6E656B6BF}"/>
                </a:ext>
              </a:extLst>
            </p:cNvPr>
            <p:cNvCxnSpPr>
              <a:cxnSpLocks/>
            </p:cNvCxnSpPr>
            <p:nvPr/>
          </p:nvCxnSpPr>
          <p:spPr>
            <a:xfrm>
              <a:off x="9279358" y="4615784"/>
              <a:ext cx="1447821" cy="420537"/>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0AE1E06C-40BA-7222-9B64-A947BA512022}"/>
                </a:ext>
              </a:extLst>
            </p:cNvPr>
            <p:cNvSpPr txBox="1"/>
            <p:nvPr/>
          </p:nvSpPr>
          <p:spPr>
            <a:xfrm>
              <a:off x="9100368" y="4808217"/>
              <a:ext cx="1205783" cy="261610"/>
            </a:xfrm>
            <a:prstGeom prst="rect">
              <a:avLst/>
            </a:prstGeom>
            <a:noFill/>
          </p:spPr>
          <p:txBody>
            <a:bodyPr wrap="square" rtlCol="0">
              <a:spAutoFit/>
            </a:bodyPr>
            <a:lstStyle/>
            <a:p>
              <a:pPr algn="ctr"/>
              <a:r>
                <a:rPr lang="en-US" sz="1100">
                  <a:latin typeface="Avenir Book" panose="02000503020000020003" pitchFamily="2" charset="0"/>
                </a:rPr>
                <a:t>No</a:t>
              </a:r>
              <a:endParaRPr lang="en-US" sz="1100" dirty="0">
                <a:latin typeface="Avenir Book" panose="02000503020000020003" pitchFamily="2" charset="0"/>
              </a:endParaRPr>
            </a:p>
          </p:txBody>
        </p:sp>
        <p:sp>
          <p:nvSpPr>
            <p:cNvPr id="100" name="TextBox 99">
              <a:extLst>
                <a:ext uri="{FF2B5EF4-FFF2-40B4-BE49-F238E27FC236}">
                  <a16:creationId xmlns:a16="http://schemas.microsoft.com/office/drawing/2014/main" id="{AE31FA5D-6117-3814-3DD3-52178036B4DD}"/>
                </a:ext>
              </a:extLst>
            </p:cNvPr>
            <p:cNvSpPr txBox="1"/>
            <p:nvPr/>
          </p:nvSpPr>
          <p:spPr>
            <a:xfrm>
              <a:off x="7901557"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ANOVA</a:t>
              </a:r>
              <a:endParaRPr lang="en-US" sz="1400" b="1" dirty="0">
                <a:solidFill>
                  <a:schemeClr val="bg1"/>
                </a:solidFill>
                <a:latin typeface="Avenir Book" panose="02000503020000020003" pitchFamily="2" charset="0"/>
              </a:endParaRPr>
            </a:p>
          </p:txBody>
        </p:sp>
        <p:sp>
          <p:nvSpPr>
            <p:cNvPr id="101" name="TextBox 100">
              <a:extLst>
                <a:ext uri="{FF2B5EF4-FFF2-40B4-BE49-F238E27FC236}">
                  <a16:creationId xmlns:a16="http://schemas.microsoft.com/office/drawing/2014/main" id="{402B71B8-C33F-F691-B6CD-317EEA97BA5A}"/>
                </a:ext>
              </a:extLst>
            </p:cNvPr>
            <p:cNvSpPr txBox="1"/>
            <p:nvPr/>
          </p:nvSpPr>
          <p:spPr>
            <a:xfrm>
              <a:off x="10154943" y="5897912"/>
              <a:ext cx="1724660" cy="340519"/>
            </a:xfrm>
            <a:prstGeom prst="roundRect">
              <a:avLst/>
            </a:prstGeom>
            <a:solidFill>
              <a:schemeClr val="accent2">
                <a:lumMod val="60000"/>
                <a:lumOff val="40000"/>
              </a:schemeClr>
            </a:solidFill>
          </p:spPr>
          <p:txBody>
            <a:bodyPr wrap="square" rtlCol="0">
              <a:spAutoFit/>
            </a:bodyPr>
            <a:lstStyle/>
            <a:p>
              <a:pPr algn="ctr"/>
              <a:r>
                <a:rPr lang="en-US" sz="1400" b="1">
                  <a:solidFill>
                    <a:schemeClr val="bg1"/>
                  </a:solidFill>
                  <a:latin typeface="Avenir Book" panose="02000503020000020003" pitchFamily="2" charset="0"/>
                </a:rPr>
                <a:t>MANOVA</a:t>
              </a:r>
              <a:endParaRPr lang="en-US" sz="1400" b="1" dirty="0">
                <a:solidFill>
                  <a:schemeClr val="bg1"/>
                </a:solidFill>
                <a:latin typeface="Avenir Book" panose="02000503020000020003" pitchFamily="2" charset="0"/>
              </a:endParaRPr>
            </a:p>
          </p:txBody>
        </p:sp>
        <p:cxnSp>
          <p:nvCxnSpPr>
            <p:cNvPr id="102" name="Straight Arrow Connector 101">
              <a:extLst>
                <a:ext uri="{FF2B5EF4-FFF2-40B4-BE49-F238E27FC236}">
                  <a16:creationId xmlns:a16="http://schemas.microsoft.com/office/drawing/2014/main" id="{E6084E86-6603-D5E0-7E82-04ECD9165357}"/>
                </a:ext>
              </a:extLst>
            </p:cNvPr>
            <p:cNvCxnSpPr>
              <a:cxnSpLocks/>
            </p:cNvCxnSpPr>
            <p:nvPr/>
          </p:nvCxnSpPr>
          <p:spPr>
            <a:xfrm flipH="1">
              <a:off x="8756110" y="5563970"/>
              <a:ext cx="1140471" cy="333942"/>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041C099A-015B-CCD2-5582-E62910D830BD}"/>
                </a:ext>
              </a:extLst>
            </p:cNvPr>
            <p:cNvSpPr txBox="1"/>
            <p:nvPr/>
          </p:nvSpPr>
          <p:spPr>
            <a:xfrm>
              <a:off x="8756202" y="5542905"/>
              <a:ext cx="669297" cy="261610"/>
            </a:xfrm>
            <a:prstGeom prst="rect">
              <a:avLst/>
            </a:prstGeom>
            <a:noFill/>
          </p:spPr>
          <p:txBody>
            <a:bodyPr wrap="square" rtlCol="0">
              <a:spAutoFit/>
            </a:bodyPr>
            <a:lstStyle/>
            <a:p>
              <a:pPr algn="ctr"/>
              <a:r>
                <a:rPr lang="en-US" sz="1100">
                  <a:latin typeface="Avenir Book" panose="02000503020000020003" pitchFamily="2" charset="0"/>
                </a:rPr>
                <a:t>1</a:t>
              </a:r>
              <a:endParaRPr lang="en-US" sz="1100" dirty="0">
                <a:latin typeface="Avenir Book" panose="02000503020000020003" pitchFamily="2" charset="0"/>
              </a:endParaRPr>
            </a:p>
          </p:txBody>
        </p:sp>
        <p:cxnSp>
          <p:nvCxnSpPr>
            <p:cNvPr id="105" name="Straight Arrow Connector 104">
              <a:extLst>
                <a:ext uri="{FF2B5EF4-FFF2-40B4-BE49-F238E27FC236}">
                  <a16:creationId xmlns:a16="http://schemas.microsoft.com/office/drawing/2014/main" id="{A8DD918A-9928-A074-D949-FB1B2C88F456}"/>
                </a:ext>
              </a:extLst>
            </p:cNvPr>
            <p:cNvCxnSpPr>
              <a:cxnSpLocks/>
              <a:endCxn id="101" idx="0"/>
            </p:cNvCxnSpPr>
            <p:nvPr/>
          </p:nvCxnSpPr>
          <p:spPr>
            <a:xfrm>
              <a:off x="10835229" y="5599492"/>
              <a:ext cx="182044" cy="298420"/>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9CFD6322-08C1-8B6C-460C-7B5CDC3F6D73}"/>
                </a:ext>
              </a:extLst>
            </p:cNvPr>
            <p:cNvSpPr txBox="1"/>
            <p:nvPr/>
          </p:nvSpPr>
          <p:spPr>
            <a:xfrm>
              <a:off x="10485987" y="5656141"/>
              <a:ext cx="367281"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12" name="Group 11">
            <a:extLst>
              <a:ext uri="{FF2B5EF4-FFF2-40B4-BE49-F238E27FC236}">
                <a16:creationId xmlns:a16="http://schemas.microsoft.com/office/drawing/2014/main" id="{06ABBF19-21D3-D494-4E42-0F94712AAC48}"/>
              </a:ext>
            </a:extLst>
          </p:cNvPr>
          <p:cNvGrpSpPr/>
          <p:nvPr/>
        </p:nvGrpSpPr>
        <p:grpSpPr>
          <a:xfrm>
            <a:off x="6131492" y="4195994"/>
            <a:ext cx="3504367" cy="609006"/>
            <a:chOff x="6131492" y="4195994"/>
            <a:chExt cx="3504367" cy="609006"/>
          </a:xfrm>
        </p:grpSpPr>
        <p:sp>
          <p:nvSpPr>
            <p:cNvPr id="91" name="TextBox 90">
              <a:extLst>
                <a:ext uri="{FF2B5EF4-FFF2-40B4-BE49-F238E27FC236}">
                  <a16:creationId xmlns:a16="http://schemas.microsoft.com/office/drawing/2014/main" id="{2F688319-DB96-19E2-13FC-8CB7AF556A48}"/>
                </a:ext>
              </a:extLst>
            </p:cNvPr>
            <p:cNvSpPr txBox="1"/>
            <p:nvPr/>
          </p:nvSpPr>
          <p:spPr>
            <a:xfrm>
              <a:off x="7107405" y="4226118"/>
              <a:ext cx="2528454" cy="578882"/>
            </a:xfrm>
            <a:prstGeom prst="roundRect">
              <a:avLst/>
            </a:prstGeom>
            <a:solidFill>
              <a:schemeClr val="accent2">
                <a:lumMod val="75000"/>
              </a:schemeClr>
            </a:solidFill>
          </p:spPr>
          <p:txBody>
            <a:bodyPr wrap="square" rtlCol="0">
              <a:spAutoFit/>
            </a:bodyPr>
            <a:lstStyle/>
            <a:p>
              <a:pPr algn="ctr"/>
              <a:r>
                <a:rPr lang="en-US" sz="1400" b="1" dirty="0">
                  <a:solidFill>
                    <a:schemeClr val="bg1"/>
                  </a:solidFill>
                  <a:latin typeface="Avenir Book" panose="02000503020000020003" pitchFamily="2" charset="0"/>
                </a:rPr>
                <a:t>Do you want to control for covariates?</a:t>
              </a:r>
            </a:p>
          </p:txBody>
        </p:sp>
        <p:cxnSp>
          <p:nvCxnSpPr>
            <p:cNvPr id="110" name="Straight Arrow Connector 109">
              <a:extLst>
                <a:ext uri="{FF2B5EF4-FFF2-40B4-BE49-F238E27FC236}">
                  <a16:creationId xmlns:a16="http://schemas.microsoft.com/office/drawing/2014/main" id="{56C3E4D0-CC56-ECFB-907B-2018BB44BA0B}"/>
                </a:ext>
              </a:extLst>
            </p:cNvPr>
            <p:cNvCxnSpPr>
              <a:cxnSpLocks/>
              <a:endCxn id="91" idx="1"/>
            </p:cNvCxnSpPr>
            <p:nvPr/>
          </p:nvCxnSpPr>
          <p:spPr>
            <a:xfrm>
              <a:off x="6503456" y="4195994"/>
              <a:ext cx="603949" cy="319565"/>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2DDB0035-783D-6666-889F-555A37576347}"/>
                </a:ext>
              </a:extLst>
            </p:cNvPr>
            <p:cNvSpPr txBox="1"/>
            <p:nvPr/>
          </p:nvSpPr>
          <p:spPr>
            <a:xfrm>
              <a:off x="6131492" y="4402901"/>
              <a:ext cx="1205783" cy="261610"/>
            </a:xfrm>
            <a:prstGeom prst="rect">
              <a:avLst/>
            </a:prstGeom>
            <a:noFill/>
          </p:spPr>
          <p:txBody>
            <a:bodyPr wrap="square" rtlCol="0">
              <a:spAutoFit/>
            </a:bodyPr>
            <a:lstStyle/>
            <a:p>
              <a:pPr algn="ctr"/>
              <a:r>
                <a:rPr lang="en-US" sz="1100">
                  <a:latin typeface="Avenir Book" panose="02000503020000020003" pitchFamily="2" charset="0"/>
                </a:rPr>
                <a:t>2+</a:t>
              </a:r>
              <a:endParaRPr lang="en-US" sz="1100" dirty="0">
                <a:latin typeface="Avenir Book" panose="02000503020000020003" pitchFamily="2" charset="0"/>
              </a:endParaRPr>
            </a:p>
          </p:txBody>
        </p:sp>
      </p:grpSp>
      <p:grpSp>
        <p:nvGrpSpPr>
          <p:cNvPr id="5" name="Group 4">
            <a:extLst>
              <a:ext uri="{FF2B5EF4-FFF2-40B4-BE49-F238E27FC236}">
                <a16:creationId xmlns:a16="http://schemas.microsoft.com/office/drawing/2014/main" id="{35DA7615-485C-5A7B-9470-DBD9213C2B1B}"/>
              </a:ext>
            </a:extLst>
          </p:cNvPr>
          <p:cNvGrpSpPr/>
          <p:nvPr/>
        </p:nvGrpSpPr>
        <p:grpSpPr>
          <a:xfrm>
            <a:off x="1009650" y="814745"/>
            <a:ext cx="3484880" cy="1561742"/>
            <a:chOff x="1009650" y="814745"/>
            <a:chExt cx="3484880" cy="1561742"/>
          </a:xfrm>
        </p:grpSpPr>
        <p:sp>
          <p:nvSpPr>
            <p:cNvPr id="37" name="TextBox 36">
              <a:extLst>
                <a:ext uri="{FF2B5EF4-FFF2-40B4-BE49-F238E27FC236}">
                  <a16:creationId xmlns:a16="http://schemas.microsoft.com/office/drawing/2014/main" id="{28EBED56-0CB1-D668-1EFE-C7A7C77D3FF5}"/>
                </a:ext>
              </a:extLst>
            </p:cNvPr>
            <p:cNvSpPr txBox="1"/>
            <p:nvPr/>
          </p:nvSpPr>
          <p:spPr>
            <a:xfrm>
              <a:off x="1009650" y="1661398"/>
              <a:ext cx="3484880" cy="715089"/>
            </a:xfrm>
            <a:prstGeom prst="roundRect">
              <a:avLst/>
            </a:prstGeom>
            <a:solidFill>
              <a:schemeClr val="accent2">
                <a:lumMod val="75000"/>
              </a:schemeClr>
            </a:solidFill>
          </p:spPr>
          <p:txBody>
            <a:bodyPr wrap="square" rtlCol="0">
              <a:spAutoFit/>
            </a:bodyPr>
            <a:lstStyle/>
            <a:p>
              <a:pPr algn="ctr"/>
              <a:r>
                <a:rPr lang="en-US" b="1" dirty="0">
                  <a:solidFill>
                    <a:schemeClr val="bg1"/>
                  </a:solidFill>
                  <a:latin typeface="Avenir Book" panose="02000503020000020003" pitchFamily="2" charset="0"/>
                </a:rPr>
                <a:t>How many variables am I comparing?</a:t>
              </a:r>
            </a:p>
          </p:txBody>
        </p:sp>
        <p:cxnSp>
          <p:nvCxnSpPr>
            <p:cNvPr id="67" name="Straight Arrow Connector 66">
              <a:extLst>
                <a:ext uri="{FF2B5EF4-FFF2-40B4-BE49-F238E27FC236}">
                  <a16:creationId xmlns:a16="http://schemas.microsoft.com/office/drawing/2014/main" id="{559E1B4E-FDD8-CBE3-A592-2A320F79488B}"/>
                </a:ext>
              </a:extLst>
            </p:cNvPr>
            <p:cNvCxnSpPr>
              <a:cxnSpLocks/>
              <a:stCxn id="9" idx="1"/>
              <a:endCxn id="37" idx="0"/>
            </p:cNvCxnSpPr>
            <p:nvPr/>
          </p:nvCxnSpPr>
          <p:spPr>
            <a:xfrm flipH="1">
              <a:off x="2752090" y="814745"/>
              <a:ext cx="1504950" cy="846653"/>
            </a:xfrm>
            <a:prstGeom prst="straightConnector1">
              <a:avLst/>
            </a:prstGeom>
            <a:ln w="381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93AEA1A-88F6-7D1C-54C9-60445AFA027F}"/>
                </a:ext>
              </a:extLst>
            </p:cNvPr>
            <p:cNvSpPr txBox="1"/>
            <p:nvPr/>
          </p:nvSpPr>
          <p:spPr>
            <a:xfrm>
              <a:off x="1949256" y="908132"/>
              <a:ext cx="1409360" cy="369332"/>
            </a:xfrm>
            <a:prstGeom prst="rect">
              <a:avLst/>
            </a:prstGeom>
            <a:noFill/>
          </p:spPr>
          <p:txBody>
            <a:bodyPr wrap="none" rtlCol="0">
              <a:spAutoFit/>
            </a:bodyPr>
            <a:lstStyle/>
            <a:p>
              <a:r>
                <a:rPr lang="en-US" b="1" dirty="0">
                  <a:latin typeface="Avenir Book" panose="02000503020000020003" pitchFamily="2" charset="0"/>
                </a:rPr>
                <a:t>Continuous</a:t>
              </a:r>
            </a:p>
          </p:txBody>
        </p:sp>
      </p:grpSp>
    </p:spTree>
    <p:extLst>
      <p:ext uri="{BB962C8B-B14F-4D97-AF65-F5344CB8AC3E}">
        <p14:creationId xmlns:p14="http://schemas.microsoft.com/office/powerpoint/2010/main" val="4117956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03686E-05D4-7364-1444-1E6A4B41501D}"/>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text on a black background&#10;&#10;Description automatically generated">
            <a:extLst>
              <a:ext uri="{FF2B5EF4-FFF2-40B4-BE49-F238E27FC236}">
                <a16:creationId xmlns:a16="http://schemas.microsoft.com/office/drawing/2014/main" id="{44BA4520-46EB-3230-4B75-3776C8A9F557}"/>
              </a:ext>
            </a:extLst>
          </p:cNvPr>
          <p:cNvPicPr>
            <a:picLocks noChangeAspect="1"/>
          </p:cNvPicPr>
          <p:nvPr/>
        </p:nvPicPr>
        <p:blipFill>
          <a:blip r:embed="rId3"/>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7A07B2B-D961-DADF-1FB3-ADD8264B4821}"/>
              </a:ext>
            </a:extLst>
          </p:cNvPr>
          <p:cNvSpPr txBox="1"/>
          <p:nvPr/>
        </p:nvSpPr>
        <p:spPr>
          <a:xfrm>
            <a:off x="1038578" y="277405"/>
            <a:ext cx="10114844" cy="769441"/>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algn="ctr"/>
            <a:r>
              <a:rPr lang="en-US" sz="4400" kern="100" dirty="0">
                <a:solidFill>
                  <a:schemeClr val="bg1"/>
                </a:solidFill>
                <a:effectLst/>
                <a:latin typeface="Avenir Book" panose="02000503020000020003" pitchFamily="2" charset="0"/>
                <a:ea typeface="Aptos" panose="020B0004020202020204" pitchFamily="34" charset="0"/>
                <a:cs typeface="Times New Roman" panose="02020603050405020304" pitchFamily="18" charset="0"/>
              </a:rPr>
              <a:t>Levels of Measurement</a:t>
            </a:r>
            <a:endPar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6CEB032-F21B-5CB6-900F-3FE56DA0AB77}"/>
              </a:ext>
            </a:extLst>
          </p:cNvPr>
          <p:cNvSpPr txBox="1"/>
          <p:nvPr/>
        </p:nvSpPr>
        <p:spPr>
          <a:xfrm>
            <a:off x="423333" y="1398523"/>
            <a:ext cx="11345333" cy="4924425"/>
          </a:xfrm>
          <a:prstGeom prst="rect">
            <a:avLst/>
          </a:prstGeom>
          <a:noFill/>
        </p:spPr>
        <p:txBody>
          <a:bodyPr wrap="square" rtlCol="0">
            <a:spAutoFit/>
          </a:bodyPr>
          <a:lstStyle/>
          <a:p>
            <a:r>
              <a:rPr lang="en-US" sz="2600" b="1" dirty="0">
                <a:latin typeface="Avenir Book" panose="02000503020000020003" pitchFamily="2" charset="0"/>
              </a:rPr>
              <a:t>Nominal</a:t>
            </a:r>
            <a:r>
              <a:rPr lang="en-US" sz="2600" dirty="0">
                <a:latin typeface="Avenir Book" panose="02000503020000020003" pitchFamily="2" charset="0"/>
              </a:rPr>
              <a:t>: Categorical data, not ordered</a:t>
            </a:r>
          </a:p>
          <a:p>
            <a:pPr marL="742950" lvl="1" indent="-285750">
              <a:buFont typeface="Arial" panose="020B0604020202020204" pitchFamily="34" charset="0"/>
              <a:buChar char="•"/>
            </a:pPr>
            <a:r>
              <a:rPr lang="en-US" sz="2600" dirty="0">
                <a:latin typeface="Avenir Book" panose="02000503020000020003" pitchFamily="2" charset="0"/>
              </a:rPr>
              <a:t>Colors of starbursts </a:t>
            </a:r>
            <a:br>
              <a:rPr lang="en-US" sz="2600" dirty="0">
                <a:latin typeface="Avenir Book" panose="02000503020000020003" pitchFamily="2" charset="0"/>
              </a:rPr>
            </a:br>
            <a:endParaRPr lang="en-US" sz="2600" dirty="0">
              <a:latin typeface="Avenir Book" panose="02000503020000020003" pitchFamily="2" charset="0"/>
            </a:endParaRPr>
          </a:p>
          <a:p>
            <a:r>
              <a:rPr lang="en-US" sz="2600" b="1" dirty="0">
                <a:latin typeface="Avenir Book" panose="02000503020000020003" pitchFamily="2" charset="0"/>
              </a:rPr>
              <a:t>Ordinal</a:t>
            </a:r>
            <a:r>
              <a:rPr lang="en-US" sz="2600" dirty="0">
                <a:latin typeface="Avenir Book" panose="02000503020000020003" pitchFamily="2" charset="0"/>
              </a:rPr>
              <a:t>: Observations are categorical and ordered</a:t>
            </a:r>
          </a:p>
          <a:p>
            <a:pPr marL="742950" lvl="1" indent="-285750">
              <a:buFont typeface="Arial" panose="020B0604020202020204" pitchFamily="34" charset="0"/>
              <a:buChar char="•"/>
            </a:pPr>
            <a:r>
              <a:rPr lang="en-US" sz="2600" dirty="0">
                <a:latin typeface="Avenir Book" panose="02000503020000020003" pitchFamily="2" charset="0"/>
              </a:rPr>
              <a:t> Poor, middle class, wealthy</a:t>
            </a:r>
            <a:br>
              <a:rPr lang="en-US" sz="2600" dirty="0">
                <a:latin typeface="Avenir Book" panose="02000503020000020003" pitchFamily="2" charset="0"/>
              </a:rPr>
            </a:br>
            <a:endParaRPr lang="en-US" sz="2600" dirty="0">
              <a:latin typeface="Avenir Book" panose="02000503020000020003" pitchFamily="2" charset="0"/>
            </a:endParaRPr>
          </a:p>
          <a:p>
            <a:r>
              <a:rPr lang="en-US" sz="2600" b="1" dirty="0">
                <a:latin typeface="Avenir Book" panose="02000503020000020003" pitchFamily="2" charset="0"/>
              </a:rPr>
              <a:t>Interval: </a:t>
            </a:r>
            <a:r>
              <a:rPr lang="en-US" sz="2600" dirty="0">
                <a:latin typeface="Avenir Book" panose="02000503020000020003" pitchFamily="2" charset="0"/>
              </a:rPr>
              <a:t>Numeric, represents equal intervals with an arbitrary zero point </a:t>
            </a:r>
          </a:p>
          <a:p>
            <a:pPr marL="742950" lvl="1" indent="-285750">
              <a:buFont typeface="Arial" panose="020B0604020202020204" pitchFamily="34" charset="0"/>
              <a:buChar char="•"/>
            </a:pPr>
            <a:r>
              <a:rPr lang="en-US" sz="2600" dirty="0">
                <a:latin typeface="Avenir Book" panose="02000503020000020003" pitchFamily="2" charset="0"/>
              </a:rPr>
              <a:t>Temperature </a:t>
            </a:r>
            <a:br>
              <a:rPr lang="en-US" sz="2600" dirty="0">
                <a:latin typeface="Avenir Book" panose="02000503020000020003" pitchFamily="2" charset="0"/>
              </a:rPr>
            </a:br>
            <a:endParaRPr lang="en-US" sz="2600" dirty="0">
              <a:latin typeface="Avenir Book" panose="02000503020000020003" pitchFamily="2" charset="0"/>
            </a:endParaRPr>
          </a:p>
          <a:p>
            <a:r>
              <a:rPr lang="en-US" sz="2600" b="1" dirty="0">
                <a:latin typeface="Avenir Book" panose="02000503020000020003" pitchFamily="2" charset="0"/>
              </a:rPr>
              <a:t>Ratio: </a:t>
            </a:r>
            <a:r>
              <a:rPr lang="en-US" sz="2600" dirty="0">
                <a:latin typeface="Avenir Book" panose="02000503020000020003" pitchFamily="2" charset="0"/>
              </a:rPr>
              <a:t>Numeric, represents equal intervals with an absolute zero point </a:t>
            </a:r>
          </a:p>
          <a:p>
            <a:pPr marL="742950" lvl="1" indent="-285750">
              <a:buFont typeface="Arial" panose="020B0604020202020204" pitchFamily="34" charset="0"/>
              <a:buChar char="•"/>
            </a:pPr>
            <a:r>
              <a:rPr lang="en-US" sz="2600" dirty="0">
                <a:latin typeface="Avenir Book" panose="02000503020000020003" pitchFamily="2" charset="0"/>
              </a:rPr>
              <a:t>Height, weight, unemployment rate </a:t>
            </a:r>
          </a:p>
          <a:p>
            <a:pPr marL="742950" lvl="1" indent="-285750">
              <a:buFont typeface="Arial" panose="020B0604020202020204" pitchFamily="34" charset="0"/>
              <a:buChar char="•"/>
            </a:pPr>
            <a:endParaRPr lang="en-US" sz="2800" dirty="0">
              <a:latin typeface="Avenir Book" panose="02000503020000020003" pitchFamily="2" charset="0"/>
            </a:endParaRPr>
          </a:p>
        </p:txBody>
      </p:sp>
    </p:spTree>
    <p:extLst>
      <p:ext uri="{BB962C8B-B14F-4D97-AF65-F5344CB8AC3E}">
        <p14:creationId xmlns:p14="http://schemas.microsoft.com/office/powerpoint/2010/main" val="827074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2AE93E-462D-62C4-781B-CAAE440CB5F1}"/>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A blue text on a black background&#10;&#10;Description automatically generated">
            <a:extLst>
              <a:ext uri="{FF2B5EF4-FFF2-40B4-BE49-F238E27FC236}">
                <a16:creationId xmlns:a16="http://schemas.microsoft.com/office/drawing/2014/main" id="{24361498-2E98-7253-0EE5-0A7797793FD1}"/>
              </a:ext>
            </a:extLst>
          </p:cNvPr>
          <p:cNvPicPr>
            <a:picLocks noChangeAspect="1"/>
          </p:cNvPicPr>
          <p:nvPr/>
        </p:nvPicPr>
        <p:blipFill>
          <a:blip r:embed="rId2"/>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6578A85E-58C0-890E-0944-0B4FC4A58BAD}"/>
              </a:ext>
            </a:extLst>
          </p:cNvPr>
          <p:cNvSpPr>
            <a:spLocks noGrp="1"/>
          </p:cNvSpPr>
          <p:nvPr>
            <p:ph idx="1"/>
          </p:nvPr>
        </p:nvSpPr>
        <p:spPr>
          <a:xfrm>
            <a:off x="838200" y="2220385"/>
            <a:ext cx="10515600" cy="3939456"/>
          </a:xfrm>
        </p:spPr>
        <p:txBody>
          <a:bodyPr>
            <a:normAutofit lnSpcReduction="10000"/>
          </a:bodyPr>
          <a:lstStyle/>
          <a:p>
            <a:r>
              <a:rPr lang="en-US" dirty="0">
                <a:latin typeface="Avenir Book" panose="02000503020000020003" pitchFamily="2" charset="0"/>
              </a:rPr>
              <a:t>Three main measures of centrality</a:t>
            </a:r>
          </a:p>
          <a:p>
            <a:pPr lvl="1"/>
            <a:endParaRPr lang="en-US" dirty="0">
              <a:latin typeface="Avenir Book" panose="02000503020000020003" pitchFamily="2" charset="0"/>
            </a:endParaRPr>
          </a:p>
          <a:p>
            <a:pPr lvl="1"/>
            <a:r>
              <a:rPr lang="en-US" b="1" dirty="0">
                <a:latin typeface="Avenir Book" panose="02000503020000020003" pitchFamily="2" charset="0"/>
              </a:rPr>
              <a:t>MEAN (or Average): </a:t>
            </a:r>
            <a:r>
              <a:rPr lang="en-US" dirty="0">
                <a:latin typeface="Avenir Book" panose="02000503020000020003" pitchFamily="2" charset="0"/>
              </a:rPr>
              <a:t>(1+2+1+1+1+0+3+5+2+2+3)/11 = </a:t>
            </a:r>
            <a:r>
              <a:rPr lang="en-US" sz="3200" b="1" dirty="0">
                <a:latin typeface="Avenir Book" panose="02000503020000020003" pitchFamily="2" charset="0"/>
              </a:rPr>
              <a:t>1.91</a:t>
            </a:r>
          </a:p>
          <a:p>
            <a:pPr lvl="1"/>
            <a:endParaRPr lang="en-US" dirty="0">
              <a:latin typeface="Avenir Book" panose="02000503020000020003" pitchFamily="2" charset="0"/>
            </a:endParaRPr>
          </a:p>
          <a:p>
            <a:pPr lvl="1"/>
            <a:r>
              <a:rPr lang="en-US" b="1" dirty="0">
                <a:latin typeface="Avenir Book" panose="02000503020000020003" pitchFamily="2" charset="0"/>
              </a:rPr>
              <a:t>MEDIAN: </a:t>
            </a:r>
            <a:r>
              <a:rPr lang="en-US" dirty="0">
                <a:latin typeface="Avenir Book" panose="02000503020000020003" pitchFamily="2" charset="0"/>
              </a:rPr>
              <a:t>mid point value. </a:t>
            </a:r>
            <a:br>
              <a:rPr lang="en-US" dirty="0">
                <a:latin typeface="Avenir Book" panose="02000503020000020003" pitchFamily="2" charset="0"/>
              </a:rPr>
            </a:br>
            <a:r>
              <a:rPr lang="en-US" dirty="0">
                <a:latin typeface="Avenir Book" panose="02000503020000020003" pitchFamily="2" charset="0"/>
              </a:rPr>
              <a:t>Reorder in increasing order: [0, 1, 1, 1, 1, </a:t>
            </a:r>
            <a:r>
              <a:rPr lang="en-US" sz="3200" b="1" dirty="0">
                <a:latin typeface="Avenir Book" panose="02000503020000020003" pitchFamily="2" charset="0"/>
              </a:rPr>
              <a:t>2</a:t>
            </a:r>
            <a:r>
              <a:rPr lang="en-US" dirty="0">
                <a:latin typeface="Avenir Book" panose="02000503020000020003" pitchFamily="2" charset="0"/>
              </a:rPr>
              <a:t>, 2, 2, 3, 3, 5]</a:t>
            </a:r>
            <a:br>
              <a:rPr lang="en-US" dirty="0">
                <a:latin typeface="Avenir Book" panose="02000503020000020003" pitchFamily="2" charset="0"/>
              </a:rPr>
            </a:br>
            <a:r>
              <a:rPr lang="en-US" dirty="0">
                <a:latin typeface="Avenir Book" panose="02000503020000020003" pitchFamily="2" charset="0"/>
              </a:rPr>
              <a:t>Middle value is </a:t>
            </a:r>
            <a:r>
              <a:rPr lang="en-US" b="1" dirty="0">
                <a:latin typeface="Avenir Book" panose="02000503020000020003" pitchFamily="2" charset="0"/>
              </a:rPr>
              <a:t>2</a:t>
            </a:r>
            <a:r>
              <a:rPr lang="en-US" dirty="0">
                <a:latin typeface="Avenir Book" panose="02000503020000020003" pitchFamily="2" charset="0"/>
              </a:rPr>
              <a:t>.</a:t>
            </a:r>
          </a:p>
          <a:p>
            <a:pPr lvl="1"/>
            <a:endParaRPr lang="en-US" dirty="0">
              <a:latin typeface="Avenir Book" panose="02000503020000020003" pitchFamily="2" charset="0"/>
            </a:endParaRPr>
          </a:p>
          <a:p>
            <a:pPr lvl="1"/>
            <a:r>
              <a:rPr lang="en-US" b="1" dirty="0">
                <a:latin typeface="Avenir Book" panose="02000503020000020003" pitchFamily="2" charset="0"/>
              </a:rPr>
              <a:t>MODE</a:t>
            </a:r>
            <a:r>
              <a:rPr lang="en-US" dirty="0">
                <a:latin typeface="Avenir Book" panose="02000503020000020003" pitchFamily="2" charset="0"/>
              </a:rPr>
              <a:t>: most repeated value</a:t>
            </a:r>
            <a:br>
              <a:rPr lang="en-US" dirty="0">
                <a:latin typeface="Avenir Book" panose="02000503020000020003" pitchFamily="2" charset="0"/>
              </a:rPr>
            </a:br>
            <a:r>
              <a:rPr lang="en-US" dirty="0">
                <a:latin typeface="Avenir Book" panose="02000503020000020003" pitchFamily="2" charset="0"/>
              </a:rPr>
              <a:t>1 is repeated the most times -- the mode is </a:t>
            </a:r>
            <a:r>
              <a:rPr lang="en-US" sz="3200" b="1" dirty="0">
                <a:latin typeface="Avenir Book" panose="02000503020000020003" pitchFamily="2" charset="0"/>
              </a:rPr>
              <a:t>1</a:t>
            </a:r>
          </a:p>
        </p:txBody>
      </p:sp>
      <p:graphicFrame>
        <p:nvGraphicFramePr>
          <p:cNvPr id="4" name="Table 3">
            <a:extLst>
              <a:ext uri="{FF2B5EF4-FFF2-40B4-BE49-F238E27FC236}">
                <a16:creationId xmlns:a16="http://schemas.microsoft.com/office/drawing/2014/main" id="{41D5DA77-6015-E61E-C387-F22036F8CB32}"/>
              </a:ext>
            </a:extLst>
          </p:cNvPr>
          <p:cNvGraphicFramePr>
            <a:graphicFrameLocks noGrp="1"/>
          </p:cNvGraphicFramePr>
          <p:nvPr>
            <p:extLst>
              <p:ext uri="{D42A27DB-BD31-4B8C-83A1-F6EECF244321}">
                <p14:modId xmlns:p14="http://schemas.microsoft.com/office/powerpoint/2010/main" val="2828952508"/>
              </p:ext>
            </p:extLst>
          </p:nvPr>
        </p:nvGraphicFramePr>
        <p:xfrm>
          <a:off x="2032000" y="1343231"/>
          <a:ext cx="8127999" cy="51816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1605583892"/>
                    </a:ext>
                  </a:extLst>
                </a:gridCol>
                <a:gridCol w="738909">
                  <a:extLst>
                    <a:ext uri="{9D8B030D-6E8A-4147-A177-3AD203B41FA5}">
                      <a16:colId xmlns:a16="http://schemas.microsoft.com/office/drawing/2014/main" val="552105835"/>
                    </a:ext>
                  </a:extLst>
                </a:gridCol>
                <a:gridCol w="738909">
                  <a:extLst>
                    <a:ext uri="{9D8B030D-6E8A-4147-A177-3AD203B41FA5}">
                      <a16:colId xmlns:a16="http://schemas.microsoft.com/office/drawing/2014/main" val="440498302"/>
                    </a:ext>
                  </a:extLst>
                </a:gridCol>
                <a:gridCol w="738909">
                  <a:extLst>
                    <a:ext uri="{9D8B030D-6E8A-4147-A177-3AD203B41FA5}">
                      <a16:colId xmlns:a16="http://schemas.microsoft.com/office/drawing/2014/main" val="720528381"/>
                    </a:ext>
                  </a:extLst>
                </a:gridCol>
                <a:gridCol w="738909">
                  <a:extLst>
                    <a:ext uri="{9D8B030D-6E8A-4147-A177-3AD203B41FA5}">
                      <a16:colId xmlns:a16="http://schemas.microsoft.com/office/drawing/2014/main" val="3300002038"/>
                    </a:ext>
                  </a:extLst>
                </a:gridCol>
                <a:gridCol w="738909">
                  <a:extLst>
                    <a:ext uri="{9D8B030D-6E8A-4147-A177-3AD203B41FA5}">
                      <a16:colId xmlns:a16="http://schemas.microsoft.com/office/drawing/2014/main" val="275785565"/>
                    </a:ext>
                  </a:extLst>
                </a:gridCol>
                <a:gridCol w="738909">
                  <a:extLst>
                    <a:ext uri="{9D8B030D-6E8A-4147-A177-3AD203B41FA5}">
                      <a16:colId xmlns:a16="http://schemas.microsoft.com/office/drawing/2014/main" val="2160139493"/>
                    </a:ext>
                  </a:extLst>
                </a:gridCol>
                <a:gridCol w="738909">
                  <a:extLst>
                    <a:ext uri="{9D8B030D-6E8A-4147-A177-3AD203B41FA5}">
                      <a16:colId xmlns:a16="http://schemas.microsoft.com/office/drawing/2014/main" val="3297337877"/>
                    </a:ext>
                  </a:extLst>
                </a:gridCol>
                <a:gridCol w="738909">
                  <a:extLst>
                    <a:ext uri="{9D8B030D-6E8A-4147-A177-3AD203B41FA5}">
                      <a16:colId xmlns:a16="http://schemas.microsoft.com/office/drawing/2014/main" val="3336234745"/>
                    </a:ext>
                  </a:extLst>
                </a:gridCol>
                <a:gridCol w="738909">
                  <a:extLst>
                    <a:ext uri="{9D8B030D-6E8A-4147-A177-3AD203B41FA5}">
                      <a16:colId xmlns:a16="http://schemas.microsoft.com/office/drawing/2014/main" val="1421118160"/>
                    </a:ext>
                  </a:extLst>
                </a:gridCol>
                <a:gridCol w="738909">
                  <a:extLst>
                    <a:ext uri="{9D8B030D-6E8A-4147-A177-3AD203B41FA5}">
                      <a16:colId xmlns:a16="http://schemas.microsoft.com/office/drawing/2014/main" val="30986133"/>
                    </a:ext>
                  </a:extLst>
                </a:gridCol>
              </a:tblGrid>
              <a:tr h="370840">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5100007"/>
                  </a:ext>
                </a:extLst>
              </a:tr>
            </a:tbl>
          </a:graphicData>
        </a:graphic>
      </p:graphicFrame>
      <p:sp>
        <p:nvSpPr>
          <p:cNvPr id="9" name="TextBox 8">
            <a:extLst>
              <a:ext uri="{FF2B5EF4-FFF2-40B4-BE49-F238E27FC236}">
                <a16:creationId xmlns:a16="http://schemas.microsoft.com/office/drawing/2014/main" id="{D2249B5A-1871-A544-F200-C3B066E27AC4}"/>
              </a:ext>
            </a:extLst>
          </p:cNvPr>
          <p:cNvSpPr txBox="1"/>
          <p:nvPr/>
        </p:nvSpPr>
        <p:spPr>
          <a:xfrm>
            <a:off x="1038578" y="277405"/>
            <a:ext cx="10114844" cy="769441"/>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rPr>
              <a:t>Measures of central tendency </a:t>
            </a:r>
          </a:p>
        </p:txBody>
      </p:sp>
    </p:spTree>
    <p:extLst>
      <p:ext uri="{BB962C8B-B14F-4D97-AF65-F5344CB8AC3E}">
        <p14:creationId xmlns:p14="http://schemas.microsoft.com/office/powerpoint/2010/main" val="402204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78A85E-58C0-890E-0944-0B4FC4A58BAD}"/>
                  </a:ext>
                </a:extLst>
              </p:cNvPr>
              <p:cNvSpPr>
                <a:spLocks noGrp="1"/>
              </p:cNvSpPr>
              <p:nvPr>
                <p:ph idx="1"/>
              </p:nvPr>
            </p:nvSpPr>
            <p:spPr>
              <a:xfrm>
                <a:off x="838200" y="2553419"/>
                <a:ext cx="10515600" cy="3939456"/>
              </a:xfrm>
            </p:spPr>
            <p:txBody>
              <a:bodyPr>
                <a:normAutofit/>
              </a:bodyPr>
              <a:lstStyle/>
              <a:p>
                <a:r>
                  <a:rPr lang="en-US" dirty="0">
                    <a:latin typeface="Avenir Book" panose="02000503020000020003" pitchFamily="2" charset="0"/>
                  </a:rPr>
                  <a:t>Two main measures of dispersion</a:t>
                </a:r>
              </a:p>
              <a:p>
                <a:pPr lvl="1"/>
                <a:endParaRPr lang="en-US" dirty="0">
                  <a:latin typeface="Avenir Book" panose="02000503020000020003" pitchFamily="2" charset="0"/>
                </a:endParaRPr>
              </a:p>
              <a:p>
                <a:pPr lvl="1"/>
                <a:r>
                  <a:rPr lang="en-US" sz="2800" b="1" dirty="0">
                    <a:latin typeface="Avenir Book" panose="02000503020000020003" pitchFamily="2" charset="0"/>
                  </a:rPr>
                  <a:t>Standard Deviation (SD):</a:t>
                </a:r>
                <a:r>
                  <a:rPr lang="en-US" sz="2800" dirty="0">
                    <a:latin typeface="Avenir Book" panose="02000503020000020003" pitchFamily="2" charset="0"/>
                  </a:rPr>
                  <a:t> </a:t>
                </a:r>
                <a:br>
                  <a:rPr lang="en-US" sz="2800" dirty="0">
                    <a:latin typeface="Avenir Book" panose="02000503020000020003" pitchFamily="2" charset="0"/>
                  </a:rPr>
                </a:br>
                <a14:m>
                  <m:oMath xmlns:m="http://schemas.openxmlformats.org/officeDocument/2006/math">
                    <m:r>
                      <m:rPr>
                        <m:sty m:val="p"/>
                      </m:rPr>
                      <a:rPr lang="en-US" sz="2800">
                        <a:latin typeface="Cambria Math" panose="02040503050406030204" pitchFamily="18" charset="0"/>
                      </a:rPr>
                      <m:t>S</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m:t>
                    </m:r>
                    <m:rad>
                      <m:radPr>
                        <m:degHide m:val="on"/>
                        <m:ctrlPr>
                          <a:rPr lang="en-US" sz="2800" i="1" smtClean="0">
                            <a:latin typeface="Cambria Math" panose="02040503050406030204" pitchFamily="18" charset="0"/>
                          </a:rPr>
                        </m:ctrlPr>
                      </m:radPr>
                      <m:deg/>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m:t>
                                    </m:r>
                                    <m:r>
                                      <a:rPr lang="en-US" sz="2800" b="0" i="1" smtClean="0">
                                        <a:latin typeface="Cambria Math" panose="02040503050406030204" pitchFamily="18" charset="0"/>
                                      </a:rPr>
                                      <m:t>𝜇</m:t>
                                    </m:r>
                                  </m:e>
                                </m:d>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𝑁</m:t>
                            </m:r>
                          </m:den>
                        </m:f>
                      </m:e>
                    </m:rad>
                  </m:oMath>
                </a14:m>
                <a:r>
                  <a:rPr lang="en-US" sz="2800" b="1" dirty="0">
                    <a:latin typeface="Avenir Book" panose="02000503020000020003" pitchFamily="2" charset="0"/>
                  </a:rPr>
                  <a:t> </a:t>
                </a:r>
                <a:r>
                  <a:rPr lang="en-US" sz="2800" dirty="0">
                    <a:latin typeface="Avenir Book" panose="02000503020000020003" pitchFamily="2" charset="0"/>
                  </a:rPr>
                  <a:t>= 1.31</a:t>
                </a:r>
              </a:p>
              <a:p>
                <a:pPr lvl="1"/>
                <a:endParaRPr lang="en-US" sz="2800" b="1" dirty="0">
                  <a:latin typeface="Avenir Book" panose="02000503020000020003" pitchFamily="2" charset="0"/>
                </a:endParaRPr>
              </a:p>
              <a:p>
                <a:pPr lvl="1"/>
                <a:r>
                  <a:rPr lang="en-US" sz="2800" b="1" dirty="0">
                    <a:latin typeface="Avenir Book" panose="02000503020000020003" pitchFamily="2" charset="0"/>
                  </a:rPr>
                  <a:t>Variance:</a:t>
                </a:r>
                <a:r>
                  <a:rPr lang="en-US" sz="2800" dirty="0">
                    <a:latin typeface="Avenir Book" panose="02000503020000020003" pitchFamily="2" charset="0"/>
                  </a:rPr>
                  <a:t> </a:t>
                </a:r>
                <a14:m>
                  <m:oMath xmlns:m="http://schemas.openxmlformats.org/officeDocument/2006/math">
                    <m:sSup>
                      <m:sSupPr>
                        <m:ctrlPr>
                          <a:rPr lang="en-US" sz="2800" b="0" i="1" smtClean="0">
                            <a:latin typeface="Cambria Math" panose="02040503050406030204" pitchFamily="18" charset="0"/>
                          </a:rPr>
                        </m:ctrlPr>
                      </m:sSupPr>
                      <m:e>
                        <m:r>
                          <m:rPr>
                            <m:sty m:val="p"/>
                          </m:rPr>
                          <a:rPr lang="en-US" sz="2800">
                            <a:latin typeface="Cambria Math" panose="02040503050406030204" pitchFamily="18" charset="0"/>
                          </a:rPr>
                          <m:t>SD</m:t>
                        </m:r>
                      </m:e>
                      <m:sup>
                        <m:r>
                          <a:rPr lang="en-US" sz="2800" b="0" i="0" smtClean="0">
                            <a:latin typeface="Cambria Math" panose="02040503050406030204" pitchFamily="18" charset="0"/>
                          </a:rPr>
                          <m:t>2</m:t>
                        </m:r>
                      </m:sup>
                    </m:sSup>
                    <m:r>
                      <m:rPr>
                        <m:nor/>
                      </m:rPr>
                      <a:rPr lang="en-US" sz="2800" dirty="0">
                        <a:latin typeface="Avenir Book" panose="02000503020000020003" pitchFamily="2" charset="0"/>
                      </a:rPr>
                      <m:t>= 1.</m:t>
                    </m:r>
                    <m:r>
                      <m:rPr>
                        <m:nor/>
                      </m:rPr>
                      <a:rPr lang="en-US" sz="2800" b="0" i="0" dirty="0" smtClean="0">
                        <a:latin typeface="Avenir Book" panose="02000503020000020003" pitchFamily="2" charset="0"/>
                      </a:rPr>
                      <m:t>72</m:t>
                    </m:r>
                  </m:oMath>
                </a14:m>
                <a:endParaRPr lang="en-US" sz="2800" b="1" dirty="0">
                  <a:latin typeface="Avenir Book" panose="02000503020000020003" pitchFamily="2" charset="0"/>
                </a:endParaRPr>
              </a:p>
              <a:p>
                <a:pPr lvl="2"/>
                <a:endParaRPr lang="en-US" b="1" dirty="0">
                  <a:latin typeface="Avenir Book" panose="02000503020000020003" pitchFamily="2" charset="0"/>
                </a:endParaRPr>
              </a:p>
            </p:txBody>
          </p:sp>
        </mc:Choice>
        <mc:Fallback xmlns="">
          <p:sp>
            <p:nvSpPr>
              <p:cNvPr id="3" name="Content Placeholder 2">
                <a:extLst>
                  <a:ext uri="{FF2B5EF4-FFF2-40B4-BE49-F238E27FC236}">
                    <a16:creationId xmlns:a16="http://schemas.microsoft.com/office/drawing/2014/main" id="{6578A85E-58C0-890E-0944-0B4FC4A58BAD}"/>
                  </a:ext>
                </a:extLst>
              </p:cNvPr>
              <p:cNvSpPr>
                <a:spLocks noGrp="1" noRot="1" noChangeAspect="1" noMove="1" noResize="1" noEditPoints="1" noAdjustHandles="1" noChangeArrowheads="1" noChangeShapeType="1" noTextEdit="1"/>
              </p:cNvSpPr>
              <p:nvPr>
                <p:ph idx="1"/>
              </p:nvPr>
            </p:nvSpPr>
            <p:spPr>
              <a:xfrm>
                <a:off x="838200" y="2553419"/>
                <a:ext cx="10515600" cy="3939456"/>
              </a:xfrm>
              <a:blipFill>
                <a:blip r:embed="rId3"/>
                <a:stretch>
                  <a:fillRect l="-1086" t="-2572"/>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41D5DA77-6015-E61E-C387-F22036F8CB32}"/>
              </a:ext>
            </a:extLst>
          </p:cNvPr>
          <p:cNvGraphicFramePr>
            <a:graphicFrameLocks noGrp="1"/>
          </p:cNvGraphicFramePr>
          <p:nvPr>
            <p:extLst>
              <p:ext uri="{D42A27DB-BD31-4B8C-83A1-F6EECF244321}">
                <p14:modId xmlns:p14="http://schemas.microsoft.com/office/powerpoint/2010/main" val="143200510"/>
              </p:ext>
            </p:extLst>
          </p:nvPr>
        </p:nvGraphicFramePr>
        <p:xfrm>
          <a:off x="2032000" y="1676265"/>
          <a:ext cx="8127999" cy="51816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1605583892"/>
                    </a:ext>
                  </a:extLst>
                </a:gridCol>
                <a:gridCol w="738909">
                  <a:extLst>
                    <a:ext uri="{9D8B030D-6E8A-4147-A177-3AD203B41FA5}">
                      <a16:colId xmlns:a16="http://schemas.microsoft.com/office/drawing/2014/main" val="552105835"/>
                    </a:ext>
                  </a:extLst>
                </a:gridCol>
                <a:gridCol w="738909">
                  <a:extLst>
                    <a:ext uri="{9D8B030D-6E8A-4147-A177-3AD203B41FA5}">
                      <a16:colId xmlns:a16="http://schemas.microsoft.com/office/drawing/2014/main" val="440498302"/>
                    </a:ext>
                  </a:extLst>
                </a:gridCol>
                <a:gridCol w="738909">
                  <a:extLst>
                    <a:ext uri="{9D8B030D-6E8A-4147-A177-3AD203B41FA5}">
                      <a16:colId xmlns:a16="http://schemas.microsoft.com/office/drawing/2014/main" val="720528381"/>
                    </a:ext>
                  </a:extLst>
                </a:gridCol>
                <a:gridCol w="738909">
                  <a:extLst>
                    <a:ext uri="{9D8B030D-6E8A-4147-A177-3AD203B41FA5}">
                      <a16:colId xmlns:a16="http://schemas.microsoft.com/office/drawing/2014/main" val="3300002038"/>
                    </a:ext>
                  </a:extLst>
                </a:gridCol>
                <a:gridCol w="738909">
                  <a:extLst>
                    <a:ext uri="{9D8B030D-6E8A-4147-A177-3AD203B41FA5}">
                      <a16:colId xmlns:a16="http://schemas.microsoft.com/office/drawing/2014/main" val="275785565"/>
                    </a:ext>
                  </a:extLst>
                </a:gridCol>
                <a:gridCol w="738909">
                  <a:extLst>
                    <a:ext uri="{9D8B030D-6E8A-4147-A177-3AD203B41FA5}">
                      <a16:colId xmlns:a16="http://schemas.microsoft.com/office/drawing/2014/main" val="2160139493"/>
                    </a:ext>
                  </a:extLst>
                </a:gridCol>
                <a:gridCol w="738909">
                  <a:extLst>
                    <a:ext uri="{9D8B030D-6E8A-4147-A177-3AD203B41FA5}">
                      <a16:colId xmlns:a16="http://schemas.microsoft.com/office/drawing/2014/main" val="3297337877"/>
                    </a:ext>
                  </a:extLst>
                </a:gridCol>
                <a:gridCol w="738909">
                  <a:extLst>
                    <a:ext uri="{9D8B030D-6E8A-4147-A177-3AD203B41FA5}">
                      <a16:colId xmlns:a16="http://schemas.microsoft.com/office/drawing/2014/main" val="3336234745"/>
                    </a:ext>
                  </a:extLst>
                </a:gridCol>
                <a:gridCol w="738909">
                  <a:extLst>
                    <a:ext uri="{9D8B030D-6E8A-4147-A177-3AD203B41FA5}">
                      <a16:colId xmlns:a16="http://schemas.microsoft.com/office/drawing/2014/main" val="1421118160"/>
                    </a:ext>
                  </a:extLst>
                </a:gridCol>
                <a:gridCol w="738909">
                  <a:extLst>
                    <a:ext uri="{9D8B030D-6E8A-4147-A177-3AD203B41FA5}">
                      <a16:colId xmlns:a16="http://schemas.microsoft.com/office/drawing/2014/main" val="30986133"/>
                    </a:ext>
                  </a:extLst>
                </a:gridCol>
              </a:tblGrid>
              <a:tr h="370840">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5100007"/>
                  </a:ext>
                </a:extLst>
              </a:tr>
            </a:tbl>
          </a:graphicData>
        </a:graphic>
      </p:graphicFrame>
      <p:sp>
        <p:nvSpPr>
          <p:cNvPr id="7" name="TextBox 6">
            <a:extLst>
              <a:ext uri="{FF2B5EF4-FFF2-40B4-BE49-F238E27FC236}">
                <a16:creationId xmlns:a16="http://schemas.microsoft.com/office/drawing/2014/main" id="{DE0A1309-D24D-4DE1-E9B3-13C3880CBE3C}"/>
              </a:ext>
            </a:extLst>
          </p:cNvPr>
          <p:cNvSpPr txBox="1"/>
          <p:nvPr/>
        </p:nvSpPr>
        <p:spPr>
          <a:xfrm>
            <a:off x="1038577" y="365125"/>
            <a:ext cx="10114844" cy="769441"/>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rPr>
              <a:t>Standard deviation and variance </a:t>
            </a:r>
          </a:p>
        </p:txBody>
      </p:sp>
      <p:sp>
        <p:nvSpPr>
          <p:cNvPr id="8" name="Rectangle 7">
            <a:extLst>
              <a:ext uri="{FF2B5EF4-FFF2-40B4-BE49-F238E27FC236}">
                <a16:creationId xmlns:a16="http://schemas.microsoft.com/office/drawing/2014/main" id="{1925F1E2-73CC-DC70-66BD-543DCDF34558}"/>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blue text on a black background&#10;&#10;Description automatically generated">
            <a:extLst>
              <a:ext uri="{FF2B5EF4-FFF2-40B4-BE49-F238E27FC236}">
                <a16:creationId xmlns:a16="http://schemas.microsoft.com/office/drawing/2014/main" id="{9F2C3BD2-4D7B-4538-C873-F15BC73072CD}"/>
              </a:ext>
            </a:extLst>
          </p:cNvPr>
          <p:cNvPicPr>
            <a:picLocks noChangeAspect="1"/>
          </p:cNvPicPr>
          <p:nvPr/>
        </p:nvPicPr>
        <p:blipFill>
          <a:blip r:embed="rId4"/>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51127DD-41E1-FC01-9D4C-D72FDC43770A}"/>
              </a:ext>
            </a:extLst>
          </p:cNvPr>
          <p:cNvPicPr>
            <a:picLocks noChangeAspect="1"/>
          </p:cNvPicPr>
          <p:nvPr/>
        </p:nvPicPr>
        <p:blipFill>
          <a:blip r:embed="rId5"/>
          <a:stretch>
            <a:fillRect/>
          </a:stretch>
        </p:blipFill>
        <p:spPr>
          <a:xfrm>
            <a:off x="7804509" y="3613278"/>
            <a:ext cx="3183946" cy="1047880"/>
          </a:xfrm>
          <a:prstGeom prst="rect">
            <a:avLst/>
          </a:prstGeom>
        </p:spPr>
      </p:pic>
    </p:spTree>
    <p:extLst>
      <p:ext uri="{BB962C8B-B14F-4D97-AF65-F5344CB8AC3E}">
        <p14:creationId xmlns:p14="http://schemas.microsoft.com/office/powerpoint/2010/main" val="27925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78A85E-58C0-890E-0944-0B4FC4A58BAD}"/>
              </a:ext>
            </a:extLst>
          </p:cNvPr>
          <p:cNvSpPr>
            <a:spLocks noGrp="1"/>
          </p:cNvSpPr>
          <p:nvPr>
            <p:ph idx="1"/>
          </p:nvPr>
        </p:nvSpPr>
        <p:spPr>
          <a:xfrm>
            <a:off x="838200" y="2553419"/>
            <a:ext cx="10515600" cy="3939456"/>
          </a:xfrm>
        </p:spPr>
        <p:txBody>
          <a:bodyPr>
            <a:normAutofit/>
          </a:bodyPr>
          <a:lstStyle/>
          <a:p>
            <a:r>
              <a:rPr lang="en-US" dirty="0">
                <a:latin typeface="Avenir Book" panose="02000503020000020003" pitchFamily="2" charset="0"/>
              </a:rPr>
              <a:t>How is the data </a:t>
            </a:r>
            <a:r>
              <a:rPr lang="en-US" i="1" dirty="0">
                <a:latin typeface="Avenir Book" panose="02000503020000020003" pitchFamily="2" charset="0"/>
              </a:rPr>
              <a:t>SPREAD</a:t>
            </a:r>
            <a:r>
              <a:rPr lang="en-US" dirty="0">
                <a:latin typeface="Avenir Book" panose="02000503020000020003" pitchFamily="2" charset="0"/>
              </a:rPr>
              <a:t> across different values?</a:t>
            </a:r>
          </a:p>
          <a:p>
            <a:pPr lvl="1"/>
            <a:r>
              <a:rPr lang="en-US" dirty="0">
                <a:latin typeface="Avenir Book" panose="02000503020000020003" pitchFamily="2" charset="0"/>
              </a:rPr>
              <a:t>Centrality and dispersion measures are key elements to define a distribution</a:t>
            </a:r>
          </a:p>
          <a:p>
            <a:endParaRPr lang="en-US" dirty="0">
              <a:latin typeface="Avenir Book" panose="02000503020000020003" pitchFamily="2" charset="0"/>
            </a:endParaRPr>
          </a:p>
          <a:p>
            <a:r>
              <a:rPr lang="en-US" dirty="0">
                <a:latin typeface="Avenir Book" panose="02000503020000020003" pitchFamily="2" charset="0"/>
              </a:rPr>
              <a:t>Often graphically shown to “visualize” the spread</a:t>
            </a:r>
          </a:p>
          <a:p>
            <a:pPr lvl="1"/>
            <a:r>
              <a:rPr lang="en-US" dirty="0">
                <a:latin typeface="Avenir Book" panose="02000503020000020003" pitchFamily="2" charset="0"/>
              </a:rPr>
              <a:t>X axis: values</a:t>
            </a:r>
          </a:p>
          <a:p>
            <a:pPr lvl="1"/>
            <a:r>
              <a:rPr lang="en-US" dirty="0">
                <a:latin typeface="Avenir Book" panose="02000503020000020003" pitchFamily="2" charset="0"/>
              </a:rPr>
              <a:t>Y axis: probability of occurrence</a:t>
            </a:r>
          </a:p>
        </p:txBody>
      </p:sp>
      <p:graphicFrame>
        <p:nvGraphicFramePr>
          <p:cNvPr id="4" name="Table 3">
            <a:extLst>
              <a:ext uri="{FF2B5EF4-FFF2-40B4-BE49-F238E27FC236}">
                <a16:creationId xmlns:a16="http://schemas.microsoft.com/office/drawing/2014/main" id="{41D5DA77-6015-E61E-C387-F22036F8CB32}"/>
              </a:ext>
            </a:extLst>
          </p:cNvPr>
          <p:cNvGraphicFramePr>
            <a:graphicFrameLocks noGrp="1"/>
          </p:cNvGraphicFramePr>
          <p:nvPr>
            <p:extLst>
              <p:ext uri="{D42A27DB-BD31-4B8C-83A1-F6EECF244321}">
                <p14:modId xmlns:p14="http://schemas.microsoft.com/office/powerpoint/2010/main" val="743521540"/>
              </p:ext>
            </p:extLst>
          </p:nvPr>
        </p:nvGraphicFramePr>
        <p:xfrm>
          <a:off x="2032000" y="1676265"/>
          <a:ext cx="8127999" cy="51816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1605583892"/>
                    </a:ext>
                  </a:extLst>
                </a:gridCol>
                <a:gridCol w="738909">
                  <a:extLst>
                    <a:ext uri="{9D8B030D-6E8A-4147-A177-3AD203B41FA5}">
                      <a16:colId xmlns:a16="http://schemas.microsoft.com/office/drawing/2014/main" val="552105835"/>
                    </a:ext>
                  </a:extLst>
                </a:gridCol>
                <a:gridCol w="738909">
                  <a:extLst>
                    <a:ext uri="{9D8B030D-6E8A-4147-A177-3AD203B41FA5}">
                      <a16:colId xmlns:a16="http://schemas.microsoft.com/office/drawing/2014/main" val="440498302"/>
                    </a:ext>
                  </a:extLst>
                </a:gridCol>
                <a:gridCol w="738909">
                  <a:extLst>
                    <a:ext uri="{9D8B030D-6E8A-4147-A177-3AD203B41FA5}">
                      <a16:colId xmlns:a16="http://schemas.microsoft.com/office/drawing/2014/main" val="720528381"/>
                    </a:ext>
                  </a:extLst>
                </a:gridCol>
                <a:gridCol w="738909">
                  <a:extLst>
                    <a:ext uri="{9D8B030D-6E8A-4147-A177-3AD203B41FA5}">
                      <a16:colId xmlns:a16="http://schemas.microsoft.com/office/drawing/2014/main" val="3300002038"/>
                    </a:ext>
                  </a:extLst>
                </a:gridCol>
                <a:gridCol w="738909">
                  <a:extLst>
                    <a:ext uri="{9D8B030D-6E8A-4147-A177-3AD203B41FA5}">
                      <a16:colId xmlns:a16="http://schemas.microsoft.com/office/drawing/2014/main" val="275785565"/>
                    </a:ext>
                  </a:extLst>
                </a:gridCol>
                <a:gridCol w="738909">
                  <a:extLst>
                    <a:ext uri="{9D8B030D-6E8A-4147-A177-3AD203B41FA5}">
                      <a16:colId xmlns:a16="http://schemas.microsoft.com/office/drawing/2014/main" val="2160139493"/>
                    </a:ext>
                  </a:extLst>
                </a:gridCol>
                <a:gridCol w="738909">
                  <a:extLst>
                    <a:ext uri="{9D8B030D-6E8A-4147-A177-3AD203B41FA5}">
                      <a16:colId xmlns:a16="http://schemas.microsoft.com/office/drawing/2014/main" val="3297337877"/>
                    </a:ext>
                  </a:extLst>
                </a:gridCol>
                <a:gridCol w="738909">
                  <a:extLst>
                    <a:ext uri="{9D8B030D-6E8A-4147-A177-3AD203B41FA5}">
                      <a16:colId xmlns:a16="http://schemas.microsoft.com/office/drawing/2014/main" val="3336234745"/>
                    </a:ext>
                  </a:extLst>
                </a:gridCol>
                <a:gridCol w="738909">
                  <a:extLst>
                    <a:ext uri="{9D8B030D-6E8A-4147-A177-3AD203B41FA5}">
                      <a16:colId xmlns:a16="http://schemas.microsoft.com/office/drawing/2014/main" val="1421118160"/>
                    </a:ext>
                  </a:extLst>
                </a:gridCol>
                <a:gridCol w="738909">
                  <a:extLst>
                    <a:ext uri="{9D8B030D-6E8A-4147-A177-3AD203B41FA5}">
                      <a16:colId xmlns:a16="http://schemas.microsoft.com/office/drawing/2014/main" val="30986133"/>
                    </a:ext>
                  </a:extLst>
                </a:gridCol>
              </a:tblGrid>
              <a:tr h="370840">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5100007"/>
                  </a:ext>
                </a:extLst>
              </a:tr>
            </a:tbl>
          </a:graphicData>
        </a:graphic>
      </p:graphicFrame>
      <p:sp>
        <p:nvSpPr>
          <p:cNvPr id="7" name="TextBox 6">
            <a:extLst>
              <a:ext uri="{FF2B5EF4-FFF2-40B4-BE49-F238E27FC236}">
                <a16:creationId xmlns:a16="http://schemas.microsoft.com/office/drawing/2014/main" id="{B9EC6F07-67DB-A73C-1F5C-4809036947BE}"/>
              </a:ext>
            </a:extLst>
          </p:cNvPr>
          <p:cNvSpPr txBox="1"/>
          <p:nvPr/>
        </p:nvSpPr>
        <p:spPr>
          <a:xfrm>
            <a:off x="1038577" y="365125"/>
            <a:ext cx="10114844" cy="769441"/>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rPr>
              <a:t>Data Distribution</a:t>
            </a:r>
          </a:p>
        </p:txBody>
      </p:sp>
      <p:sp>
        <p:nvSpPr>
          <p:cNvPr id="8" name="Rectangle 7">
            <a:extLst>
              <a:ext uri="{FF2B5EF4-FFF2-40B4-BE49-F238E27FC236}">
                <a16:creationId xmlns:a16="http://schemas.microsoft.com/office/drawing/2014/main" id="{E9528B25-77CA-F35E-9B6D-9C1DC5413B83}"/>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blue text on a black background&#10;&#10;Description automatically generated">
            <a:extLst>
              <a:ext uri="{FF2B5EF4-FFF2-40B4-BE49-F238E27FC236}">
                <a16:creationId xmlns:a16="http://schemas.microsoft.com/office/drawing/2014/main" id="{DD0183FA-FD9E-81EA-A245-7FB8524DE940}"/>
              </a:ext>
            </a:extLst>
          </p:cNvPr>
          <p:cNvPicPr>
            <a:picLocks noChangeAspect="1"/>
          </p:cNvPicPr>
          <p:nvPr/>
        </p:nvPicPr>
        <p:blipFill>
          <a:blip r:embed="rId2"/>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258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03686E-05D4-7364-1444-1E6A4B41501D}"/>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blue text on a black background&#10;&#10;Description automatically generated">
            <a:extLst>
              <a:ext uri="{FF2B5EF4-FFF2-40B4-BE49-F238E27FC236}">
                <a16:creationId xmlns:a16="http://schemas.microsoft.com/office/drawing/2014/main" id="{44BA4520-46EB-3230-4B75-3776C8A9F557}"/>
              </a:ext>
            </a:extLst>
          </p:cNvPr>
          <p:cNvPicPr>
            <a:picLocks noChangeAspect="1"/>
          </p:cNvPicPr>
          <p:nvPr/>
        </p:nvPicPr>
        <p:blipFill>
          <a:blip r:embed="rId3"/>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7A07B2B-D961-DADF-1FB3-ADD8264B4821}"/>
              </a:ext>
            </a:extLst>
          </p:cNvPr>
          <p:cNvSpPr txBox="1"/>
          <p:nvPr/>
        </p:nvSpPr>
        <p:spPr>
          <a:xfrm>
            <a:off x="1038578" y="277405"/>
            <a:ext cx="10114844" cy="769441"/>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rPr>
              <a:t>Normal and skewed distributions </a:t>
            </a:r>
          </a:p>
        </p:txBody>
      </p:sp>
      <p:pic>
        <p:nvPicPr>
          <p:cNvPr id="30722" name="Picture 2" descr="Normal Distribution | Examples, Formulas, &amp; Uses">
            <a:extLst>
              <a:ext uri="{FF2B5EF4-FFF2-40B4-BE49-F238E27FC236}">
                <a16:creationId xmlns:a16="http://schemas.microsoft.com/office/drawing/2014/main" id="{0DBF98BE-F0C9-C8C5-C0A7-162DF3A803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60" t="6840" b="9981"/>
          <a:stretch/>
        </p:blipFill>
        <p:spPr bwMode="auto">
          <a:xfrm>
            <a:off x="2223911" y="1347754"/>
            <a:ext cx="7744178" cy="492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1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03686E-05D4-7364-1444-1E6A4B41501D}"/>
              </a:ext>
            </a:extLst>
          </p:cNvPr>
          <p:cNvSpPr/>
          <p:nvPr/>
        </p:nvSpPr>
        <p:spPr>
          <a:xfrm>
            <a:off x="1651" y="5922186"/>
            <a:ext cx="4453467" cy="935814"/>
          </a:xfrm>
          <a:prstGeom prst="rect">
            <a:avLst/>
          </a:prstGeom>
          <a:solidFill>
            <a:srgbClr val="F1EE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blue text on a black background&#10;&#10;Description automatically generated">
            <a:extLst>
              <a:ext uri="{FF2B5EF4-FFF2-40B4-BE49-F238E27FC236}">
                <a16:creationId xmlns:a16="http://schemas.microsoft.com/office/drawing/2014/main" id="{44BA4520-46EB-3230-4B75-3776C8A9F557}"/>
              </a:ext>
            </a:extLst>
          </p:cNvPr>
          <p:cNvPicPr>
            <a:picLocks noChangeAspect="1"/>
          </p:cNvPicPr>
          <p:nvPr/>
        </p:nvPicPr>
        <p:blipFill>
          <a:blip r:embed="rId3"/>
          <a:stretch>
            <a:fillRect/>
          </a:stretch>
        </p:blipFill>
        <p:spPr>
          <a:xfrm>
            <a:off x="152400" y="6159841"/>
            <a:ext cx="4151971" cy="55588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7A07B2B-D961-DADF-1FB3-ADD8264B4821}"/>
              </a:ext>
            </a:extLst>
          </p:cNvPr>
          <p:cNvSpPr txBox="1"/>
          <p:nvPr/>
        </p:nvSpPr>
        <p:spPr>
          <a:xfrm>
            <a:off x="1038578" y="277405"/>
            <a:ext cx="10114844" cy="769441"/>
          </a:xfrm>
          <a:prstGeom prst="rect">
            <a:avLst/>
          </a:prstGeom>
          <a:solidFill>
            <a:schemeClr val="accent5"/>
          </a:solidFill>
          <a:ln>
            <a:noFill/>
          </a:ln>
          <a:effectLst>
            <a:glow rad="329784">
              <a:schemeClr val="accent5">
                <a:alpha val="40000"/>
              </a:schemeClr>
            </a:glow>
            <a:softEdge rad="82904"/>
          </a:effectLst>
        </p:spPr>
        <p:txBody>
          <a:bodyPr wrap="square" numCol="1"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00" cap="none" spc="0" normalizeH="0" baseline="0" noProof="0" dirty="0">
                <a:ln>
                  <a:noFill/>
                </a:ln>
                <a:solidFill>
                  <a:srgbClr val="FFFFFF"/>
                </a:solidFill>
                <a:effectLst/>
                <a:uLnTx/>
                <a:uFillTx/>
                <a:latin typeface="Avenir Book" panose="02000503020000020003" pitchFamily="2" charset="0"/>
                <a:ea typeface="Aptos" panose="020B0004020202020204" pitchFamily="34" charset="0"/>
                <a:cs typeface="Times New Roman" panose="02020603050405020304" pitchFamily="18" charset="0"/>
              </a:rPr>
              <a:t>Normal and skewed distributions </a:t>
            </a:r>
          </a:p>
        </p:txBody>
      </p:sp>
      <p:pic>
        <p:nvPicPr>
          <p:cNvPr id="33794" name="Picture 2" descr="What are right-skewed and left-skewed distributions? | by R. Gupta | Geek  Culture | Medium">
            <a:extLst>
              <a:ext uri="{FF2B5EF4-FFF2-40B4-BE49-F238E27FC236}">
                <a16:creationId xmlns:a16="http://schemas.microsoft.com/office/drawing/2014/main" id="{3243869E-6377-F569-2E76-0D2ACB4FF3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49466"/>
          <a:stretch/>
        </p:blipFill>
        <p:spPr bwMode="auto">
          <a:xfrm>
            <a:off x="152400" y="2168144"/>
            <a:ext cx="5792224" cy="2632743"/>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What are right-skewed and left-skewed distributions? | by R. Gupta | Geek  Culture | Medium">
            <a:extLst>
              <a:ext uri="{FF2B5EF4-FFF2-40B4-BE49-F238E27FC236}">
                <a16:creationId xmlns:a16="http://schemas.microsoft.com/office/drawing/2014/main" id="{49B51C49-044D-11F8-A84B-E2DF73556F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464" b="1"/>
          <a:stretch/>
        </p:blipFill>
        <p:spPr bwMode="auto">
          <a:xfrm>
            <a:off x="6248400" y="2168144"/>
            <a:ext cx="5792224" cy="263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52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1EE31E9-B3A5-1F44-B943-9493ABD70433}" vid="{A0F53FFA-297C-1749-A14C-8631540CC6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11987</TotalTime>
  <Words>2611</Words>
  <Application>Microsoft Macintosh PowerPoint</Application>
  <PresentationFormat>Widescreen</PresentationFormat>
  <Paragraphs>453</Paragraphs>
  <Slides>31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Avenir Black</vt:lpstr>
      <vt:lpstr>Avenir Book</vt:lpstr>
      <vt:lpstr>Calibri</vt:lpstr>
      <vt:lpstr>Cambria Math</vt:lpstr>
      <vt:lpstr>Century Gothic</vt:lpstr>
      <vt:lpstr>Office Theme</vt:lpstr>
      <vt:lpstr>PowerPoint Presentation</vt:lpstr>
      <vt:lpstr>Ice breaker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Data – Chi-Squared (χ^2) Test</vt:lpstr>
      <vt:lpstr>Comparing Data – Chi-Squared (χ^2) Test</vt:lpstr>
      <vt:lpstr>PowerPoint Presentation</vt:lpstr>
      <vt:lpstr>One sample T-test </vt:lpstr>
      <vt:lpstr>PowerPoint Presentation</vt:lpstr>
      <vt:lpstr>Linear Regression</vt:lpstr>
      <vt:lpstr>Linear Regression</vt:lpstr>
      <vt:lpstr>Correlation </vt:lpstr>
      <vt:lpstr>PowerPoint Presentation</vt:lpstr>
      <vt:lpstr>T-Test part 2!</vt:lpstr>
      <vt:lpstr>PowerPoint Presentation</vt:lpstr>
      <vt:lpstr>ANOVA, ANCOVA  &amp; MANOVA</vt:lpstr>
      <vt:lpstr>How do I know what type of statistical test to use?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Overbye, Hannah E</dc:creator>
  <cp:lastModifiedBy>Hannah Overbye-Thompson</cp:lastModifiedBy>
  <cp:revision>158</cp:revision>
  <dcterms:created xsi:type="dcterms:W3CDTF">2024-09-02T15:31:00Z</dcterms:created>
  <dcterms:modified xsi:type="dcterms:W3CDTF">2025-08-19T21:45:34Z</dcterms:modified>
</cp:coreProperties>
</file>